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0" r:id="rId2"/>
    <p:sldId id="284" r:id="rId3"/>
    <p:sldId id="264" r:id="rId4"/>
    <p:sldId id="271" r:id="rId5"/>
    <p:sldId id="259" r:id="rId6"/>
    <p:sldId id="260" r:id="rId7"/>
    <p:sldId id="274" r:id="rId8"/>
    <p:sldId id="263" r:id="rId9"/>
    <p:sldId id="262" r:id="rId10"/>
    <p:sldId id="287" r:id="rId11"/>
    <p:sldId id="277" r:id="rId12"/>
    <p:sldId id="288" r:id="rId13"/>
    <p:sldId id="278" r:id="rId14"/>
    <p:sldId id="273" r:id="rId15"/>
    <p:sldId id="266" r:id="rId16"/>
    <p:sldId id="275" r:id="rId17"/>
    <p:sldId id="282" r:id="rId18"/>
    <p:sldId id="283" r:id="rId19"/>
    <p:sldId id="281" r:id="rId20"/>
    <p:sldId id="286" r:id="rId21"/>
    <p:sldId id="265" r:id="rId22"/>
    <p:sldId id="285" r:id="rId23"/>
    <p:sldId id="279" r:id="rId2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1" autoAdjust="0"/>
    <p:restoredTop sz="94660"/>
  </p:normalViewPr>
  <p:slideViewPr>
    <p:cSldViewPr>
      <p:cViewPr varScale="1">
        <p:scale>
          <a:sx n="125" d="100"/>
          <a:sy n="125" d="100"/>
        </p:scale>
        <p:origin x="1517"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A654EC-F343-4674-82C9-06EC63D49CE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79F9FC1-A314-48E5-94D9-66B44FEEF990}"/>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1EE96F85-1EF8-4DAE-B923-7055FC082648}" type="datetimeFigureOut">
              <a:rPr lang="en-US"/>
              <a:pPr>
                <a:defRPr/>
              </a:pPr>
              <a:t>6/10/2020</a:t>
            </a:fld>
            <a:endParaRPr lang="en-US"/>
          </a:p>
        </p:txBody>
      </p:sp>
      <p:sp>
        <p:nvSpPr>
          <p:cNvPr id="4" name="Slide Image Placeholder 3">
            <a:extLst>
              <a:ext uri="{FF2B5EF4-FFF2-40B4-BE49-F238E27FC236}">
                <a16:creationId xmlns:a16="http://schemas.microsoft.com/office/drawing/2014/main" id="{8C0D8AE2-96B8-471D-AB63-1DDA494A36A3}"/>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3C56F64-FA2C-4E70-A9EF-9BB3223929B1}"/>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8D79403-5CA0-455D-A9A4-B3E90B114BE2}"/>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6158B8D-446B-4E85-8436-892F8B552B0F}"/>
              </a:ext>
            </a:extLst>
          </p:cNvPr>
          <p:cNvSpPr>
            <a:spLocks noGrp="1"/>
          </p:cNvSpPr>
          <p:nvPr>
            <p:ph type="sldNum" sz="quarter" idx="5"/>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1AA2CF5D-2F88-49D5-9413-09D0E133A2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8133605C-567E-4B43-8888-A3934E4CAC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C46CC564-771F-45F0-8615-29530D7E4D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98FE7126-64B5-4419-80EE-B720FB9ACC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3123A1-5882-4356-9E7E-B0BADBD5BB5C}" type="slidenum">
              <a:rPr lang="en-US" altLang="en-US"/>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7C1A636-53C8-4485-8667-67692A0892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617802A2-D0EA-4701-8113-32B3A0CA08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37BAAEA8-2785-48A7-9A37-A02D23F7BF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3DDD5B-6CBB-45E9-90FD-CFDA3724E5DE}" type="slidenum">
              <a:rPr lang="en-US" altLang="en-US"/>
              <a:pPr/>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37ACA1-5476-4E0A-B4C0-DEAB257423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D92D3F-35F5-499F-9197-35686957EC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0A9EBF-CFEB-4CA0-B6A7-8B0D76B4254E}"/>
              </a:ext>
            </a:extLst>
          </p:cNvPr>
          <p:cNvSpPr>
            <a:spLocks noGrp="1" noChangeArrowheads="1"/>
          </p:cNvSpPr>
          <p:nvPr>
            <p:ph type="sldNum" sz="quarter" idx="12"/>
          </p:nvPr>
        </p:nvSpPr>
        <p:spPr>
          <a:ln/>
        </p:spPr>
        <p:txBody>
          <a:bodyPr/>
          <a:lstStyle>
            <a:lvl1pPr>
              <a:defRPr/>
            </a:lvl1pPr>
          </a:lstStyle>
          <a:p>
            <a:pPr>
              <a:defRPr/>
            </a:pPr>
            <a:fld id="{C6AC11C4-047A-4E9A-8F52-4982D4684AFD}" type="slidenum">
              <a:rPr lang="en-US" altLang="en-US"/>
              <a:pPr>
                <a:defRPr/>
              </a:pPr>
              <a:t>‹#›</a:t>
            </a:fld>
            <a:endParaRPr lang="en-US" altLang="en-US"/>
          </a:p>
        </p:txBody>
      </p:sp>
    </p:spTree>
    <p:extLst>
      <p:ext uri="{BB962C8B-B14F-4D97-AF65-F5344CB8AC3E}">
        <p14:creationId xmlns:p14="http://schemas.microsoft.com/office/powerpoint/2010/main" val="110614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9DDC3A2-55D7-4477-8F36-806BA715CF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021995-0C41-4775-A618-D28A7072A2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59B238-994E-43C8-9675-03E082904410}"/>
              </a:ext>
            </a:extLst>
          </p:cNvPr>
          <p:cNvSpPr>
            <a:spLocks noGrp="1" noChangeArrowheads="1"/>
          </p:cNvSpPr>
          <p:nvPr>
            <p:ph type="sldNum" sz="quarter" idx="12"/>
          </p:nvPr>
        </p:nvSpPr>
        <p:spPr>
          <a:ln/>
        </p:spPr>
        <p:txBody>
          <a:bodyPr/>
          <a:lstStyle>
            <a:lvl1pPr>
              <a:defRPr/>
            </a:lvl1pPr>
          </a:lstStyle>
          <a:p>
            <a:pPr>
              <a:defRPr/>
            </a:pPr>
            <a:fld id="{F07333F2-F966-4248-B8FB-B9FF9BFA6C24}" type="slidenum">
              <a:rPr lang="en-US" altLang="en-US"/>
              <a:pPr>
                <a:defRPr/>
              </a:pPr>
              <a:t>‹#›</a:t>
            </a:fld>
            <a:endParaRPr lang="en-US" altLang="en-US"/>
          </a:p>
        </p:txBody>
      </p:sp>
    </p:spTree>
    <p:extLst>
      <p:ext uri="{BB962C8B-B14F-4D97-AF65-F5344CB8AC3E}">
        <p14:creationId xmlns:p14="http://schemas.microsoft.com/office/powerpoint/2010/main" val="222200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957BC5-95BD-42CD-AB13-646A4A101A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BE7D12-A677-4E19-9594-B9B2EC3619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0EFE5D-ECAC-4BDA-8261-513D783FEF52}"/>
              </a:ext>
            </a:extLst>
          </p:cNvPr>
          <p:cNvSpPr>
            <a:spLocks noGrp="1" noChangeArrowheads="1"/>
          </p:cNvSpPr>
          <p:nvPr>
            <p:ph type="sldNum" sz="quarter" idx="12"/>
          </p:nvPr>
        </p:nvSpPr>
        <p:spPr>
          <a:ln/>
        </p:spPr>
        <p:txBody>
          <a:bodyPr/>
          <a:lstStyle>
            <a:lvl1pPr>
              <a:defRPr/>
            </a:lvl1pPr>
          </a:lstStyle>
          <a:p>
            <a:pPr>
              <a:defRPr/>
            </a:pPr>
            <a:fld id="{A8F606EB-847F-4082-87C3-C0FE45BCC567}" type="slidenum">
              <a:rPr lang="en-US" altLang="en-US"/>
              <a:pPr>
                <a:defRPr/>
              </a:pPr>
              <a:t>‹#›</a:t>
            </a:fld>
            <a:endParaRPr lang="en-US" altLang="en-US"/>
          </a:p>
        </p:txBody>
      </p:sp>
    </p:spTree>
    <p:extLst>
      <p:ext uri="{BB962C8B-B14F-4D97-AF65-F5344CB8AC3E}">
        <p14:creationId xmlns:p14="http://schemas.microsoft.com/office/powerpoint/2010/main" val="224572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E90A7B-C2AB-4405-B46F-CC9AEF089B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617844D-9F9C-4A99-9668-D9636B81D4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E5A2BD-8783-4C6E-A5E9-981840998435}"/>
              </a:ext>
            </a:extLst>
          </p:cNvPr>
          <p:cNvSpPr>
            <a:spLocks noGrp="1" noChangeArrowheads="1"/>
          </p:cNvSpPr>
          <p:nvPr>
            <p:ph type="sldNum" sz="quarter" idx="12"/>
          </p:nvPr>
        </p:nvSpPr>
        <p:spPr>
          <a:ln/>
        </p:spPr>
        <p:txBody>
          <a:bodyPr/>
          <a:lstStyle>
            <a:lvl1pPr>
              <a:defRPr/>
            </a:lvl1pPr>
          </a:lstStyle>
          <a:p>
            <a:pPr>
              <a:defRPr/>
            </a:pPr>
            <a:fld id="{C748B7D2-BBBD-452F-9B29-B6B1E6282E0C}" type="slidenum">
              <a:rPr lang="en-US" altLang="en-US"/>
              <a:pPr>
                <a:defRPr/>
              </a:pPr>
              <a:t>‹#›</a:t>
            </a:fld>
            <a:endParaRPr lang="en-US" altLang="en-US"/>
          </a:p>
        </p:txBody>
      </p:sp>
    </p:spTree>
    <p:extLst>
      <p:ext uri="{BB962C8B-B14F-4D97-AF65-F5344CB8AC3E}">
        <p14:creationId xmlns:p14="http://schemas.microsoft.com/office/powerpoint/2010/main" val="178849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C8DA3DE-A0A7-46CD-B505-CB25BAE3B3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9BE7D85-780F-439D-8DDA-227B83CCD5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B6648B0-081F-4DE1-BC47-1E47BE436D5A}"/>
              </a:ext>
            </a:extLst>
          </p:cNvPr>
          <p:cNvSpPr>
            <a:spLocks noGrp="1" noChangeArrowheads="1"/>
          </p:cNvSpPr>
          <p:nvPr>
            <p:ph type="sldNum" sz="quarter" idx="12"/>
          </p:nvPr>
        </p:nvSpPr>
        <p:spPr>
          <a:ln/>
        </p:spPr>
        <p:txBody>
          <a:bodyPr/>
          <a:lstStyle>
            <a:lvl1pPr>
              <a:defRPr/>
            </a:lvl1pPr>
          </a:lstStyle>
          <a:p>
            <a:pPr>
              <a:defRPr/>
            </a:pPr>
            <a:fld id="{0142EE4B-626F-49FD-813A-7B7B3083FA8B}" type="slidenum">
              <a:rPr lang="en-US" altLang="en-US"/>
              <a:pPr>
                <a:defRPr/>
              </a:pPr>
              <a:t>‹#›</a:t>
            </a:fld>
            <a:endParaRPr lang="en-US" altLang="en-US"/>
          </a:p>
        </p:txBody>
      </p:sp>
    </p:spTree>
    <p:extLst>
      <p:ext uri="{BB962C8B-B14F-4D97-AF65-F5344CB8AC3E}">
        <p14:creationId xmlns:p14="http://schemas.microsoft.com/office/powerpoint/2010/main" val="200568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C6F0EAA-DCCC-424F-8A77-9A8186B6EA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3A36F2D-327A-41D3-8695-2086E3405E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C163D9E-C4AB-4D53-A085-659D575216BE}"/>
              </a:ext>
            </a:extLst>
          </p:cNvPr>
          <p:cNvSpPr>
            <a:spLocks noGrp="1" noChangeArrowheads="1"/>
          </p:cNvSpPr>
          <p:nvPr>
            <p:ph type="sldNum" sz="quarter" idx="12"/>
          </p:nvPr>
        </p:nvSpPr>
        <p:spPr>
          <a:ln/>
        </p:spPr>
        <p:txBody>
          <a:bodyPr/>
          <a:lstStyle>
            <a:lvl1pPr>
              <a:defRPr/>
            </a:lvl1pPr>
          </a:lstStyle>
          <a:p>
            <a:pPr>
              <a:defRPr/>
            </a:pPr>
            <a:fld id="{F430A701-3E8C-4EF4-B70E-7D8EFF322709}" type="slidenum">
              <a:rPr lang="en-US" altLang="en-US"/>
              <a:pPr>
                <a:defRPr/>
              </a:pPr>
              <a:t>‹#›</a:t>
            </a:fld>
            <a:endParaRPr lang="en-US" altLang="en-US"/>
          </a:p>
        </p:txBody>
      </p:sp>
    </p:spTree>
    <p:extLst>
      <p:ext uri="{BB962C8B-B14F-4D97-AF65-F5344CB8AC3E}">
        <p14:creationId xmlns:p14="http://schemas.microsoft.com/office/powerpoint/2010/main" val="380549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14B5C97-9535-4EA1-B38A-A6766A9BFEF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D1DB638-661E-43B6-9C7D-CE75CBC017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1A522DB-127C-4A79-9975-DFDAD86917AC}"/>
              </a:ext>
            </a:extLst>
          </p:cNvPr>
          <p:cNvSpPr>
            <a:spLocks noGrp="1" noChangeArrowheads="1"/>
          </p:cNvSpPr>
          <p:nvPr>
            <p:ph type="sldNum" sz="quarter" idx="12"/>
          </p:nvPr>
        </p:nvSpPr>
        <p:spPr>
          <a:ln/>
        </p:spPr>
        <p:txBody>
          <a:bodyPr/>
          <a:lstStyle>
            <a:lvl1pPr>
              <a:defRPr/>
            </a:lvl1pPr>
          </a:lstStyle>
          <a:p>
            <a:pPr>
              <a:defRPr/>
            </a:pPr>
            <a:fld id="{40AF93F7-9D18-4AFA-A533-70ED09E80CE4}" type="slidenum">
              <a:rPr lang="en-US" altLang="en-US"/>
              <a:pPr>
                <a:defRPr/>
              </a:pPr>
              <a:t>‹#›</a:t>
            </a:fld>
            <a:endParaRPr lang="en-US" altLang="en-US"/>
          </a:p>
        </p:txBody>
      </p:sp>
    </p:spTree>
    <p:extLst>
      <p:ext uri="{BB962C8B-B14F-4D97-AF65-F5344CB8AC3E}">
        <p14:creationId xmlns:p14="http://schemas.microsoft.com/office/powerpoint/2010/main" val="181421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056CE22-E032-41B5-812A-A2CD67101F8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3FE2606-1765-48BB-9D25-0C560598F6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5FD655F-C5DE-40AC-B1A6-09353E9E618C}"/>
              </a:ext>
            </a:extLst>
          </p:cNvPr>
          <p:cNvSpPr>
            <a:spLocks noGrp="1" noChangeArrowheads="1"/>
          </p:cNvSpPr>
          <p:nvPr>
            <p:ph type="sldNum" sz="quarter" idx="12"/>
          </p:nvPr>
        </p:nvSpPr>
        <p:spPr>
          <a:ln/>
        </p:spPr>
        <p:txBody>
          <a:bodyPr/>
          <a:lstStyle>
            <a:lvl1pPr>
              <a:defRPr/>
            </a:lvl1pPr>
          </a:lstStyle>
          <a:p>
            <a:pPr>
              <a:defRPr/>
            </a:pPr>
            <a:fld id="{FEFE6AF4-D824-4BFE-9C31-6B674A00D7FE}" type="slidenum">
              <a:rPr lang="en-US" altLang="en-US"/>
              <a:pPr>
                <a:defRPr/>
              </a:pPr>
              <a:t>‹#›</a:t>
            </a:fld>
            <a:endParaRPr lang="en-US" altLang="en-US"/>
          </a:p>
        </p:txBody>
      </p:sp>
    </p:spTree>
    <p:extLst>
      <p:ext uri="{BB962C8B-B14F-4D97-AF65-F5344CB8AC3E}">
        <p14:creationId xmlns:p14="http://schemas.microsoft.com/office/powerpoint/2010/main" val="91735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488541C-08C3-4658-A4E6-0DCA312BB67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93B0FF7-8115-4C50-A3A8-09CB59BA48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6B783A7-488D-4C84-87BB-43F0BE01A098}"/>
              </a:ext>
            </a:extLst>
          </p:cNvPr>
          <p:cNvSpPr>
            <a:spLocks noGrp="1" noChangeArrowheads="1"/>
          </p:cNvSpPr>
          <p:nvPr>
            <p:ph type="sldNum" sz="quarter" idx="12"/>
          </p:nvPr>
        </p:nvSpPr>
        <p:spPr>
          <a:ln/>
        </p:spPr>
        <p:txBody>
          <a:bodyPr/>
          <a:lstStyle>
            <a:lvl1pPr>
              <a:defRPr/>
            </a:lvl1pPr>
          </a:lstStyle>
          <a:p>
            <a:pPr>
              <a:defRPr/>
            </a:pPr>
            <a:fld id="{DB0B7109-2D70-4192-8ADB-B2786051D086}" type="slidenum">
              <a:rPr lang="en-US" altLang="en-US"/>
              <a:pPr>
                <a:defRPr/>
              </a:pPr>
              <a:t>‹#›</a:t>
            </a:fld>
            <a:endParaRPr lang="en-US" altLang="en-US"/>
          </a:p>
        </p:txBody>
      </p:sp>
    </p:spTree>
    <p:extLst>
      <p:ext uri="{BB962C8B-B14F-4D97-AF65-F5344CB8AC3E}">
        <p14:creationId xmlns:p14="http://schemas.microsoft.com/office/powerpoint/2010/main" val="1628851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0A9A881-F2C8-4166-AAB4-96A3C71428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D68CD6-2669-4CB6-B753-03EED8B416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3E333DF-838D-4B44-A368-E062D3BEFE7B}"/>
              </a:ext>
            </a:extLst>
          </p:cNvPr>
          <p:cNvSpPr>
            <a:spLocks noGrp="1" noChangeArrowheads="1"/>
          </p:cNvSpPr>
          <p:nvPr>
            <p:ph type="sldNum" sz="quarter" idx="12"/>
          </p:nvPr>
        </p:nvSpPr>
        <p:spPr>
          <a:ln/>
        </p:spPr>
        <p:txBody>
          <a:bodyPr/>
          <a:lstStyle>
            <a:lvl1pPr>
              <a:defRPr/>
            </a:lvl1pPr>
          </a:lstStyle>
          <a:p>
            <a:pPr>
              <a:defRPr/>
            </a:pPr>
            <a:fld id="{09EC6451-78ED-49BD-A013-127C9DED4FB4}" type="slidenum">
              <a:rPr lang="en-US" altLang="en-US"/>
              <a:pPr>
                <a:defRPr/>
              </a:pPr>
              <a:t>‹#›</a:t>
            </a:fld>
            <a:endParaRPr lang="en-US" altLang="en-US"/>
          </a:p>
        </p:txBody>
      </p:sp>
    </p:spTree>
    <p:extLst>
      <p:ext uri="{BB962C8B-B14F-4D97-AF65-F5344CB8AC3E}">
        <p14:creationId xmlns:p14="http://schemas.microsoft.com/office/powerpoint/2010/main" val="124391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4B573C6-99B3-48F1-ACF8-FAAF86AD51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30F5C0-CDD8-422E-B513-722B27068E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E59FAD-798B-4567-B616-24461871F0C0}"/>
              </a:ext>
            </a:extLst>
          </p:cNvPr>
          <p:cNvSpPr>
            <a:spLocks noGrp="1" noChangeArrowheads="1"/>
          </p:cNvSpPr>
          <p:nvPr>
            <p:ph type="sldNum" sz="quarter" idx="12"/>
          </p:nvPr>
        </p:nvSpPr>
        <p:spPr>
          <a:ln/>
        </p:spPr>
        <p:txBody>
          <a:bodyPr/>
          <a:lstStyle>
            <a:lvl1pPr>
              <a:defRPr/>
            </a:lvl1pPr>
          </a:lstStyle>
          <a:p>
            <a:pPr>
              <a:defRPr/>
            </a:pPr>
            <a:fld id="{AB41832B-7AB8-4B2E-B0B6-FF45ACAE170E}" type="slidenum">
              <a:rPr lang="en-US" altLang="en-US"/>
              <a:pPr>
                <a:defRPr/>
              </a:pPr>
              <a:t>‹#›</a:t>
            </a:fld>
            <a:endParaRPr lang="en-US" altLang="en-US"/>
          </a:p>
        </p:txBody>
      </p:sp>
    </p:spTree>
    <p:extLst>
      <p:ext uri="{BB962C8B-B14F-4D97-AF65-F5344CB8AC3E}">
        <p14:creationId xmlns:p14="http://schemas.microsoft.com/office/powerpoint/2010/main" val="89689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2F4AD75-AFA9-436D-8718-EA97C744B84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EB528A6-FB9B-42DC-9D25-AE8B04FBD60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61794AC-1D21-46F1-9037-1EB3D1A036D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C0E61C34-CE56-46C5-8D8B-8C9A16BD9499}"/>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5F49E465-6FCE-4E48-945E-513E07D7A662}"/>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C709ACA-5A87-4D47-94E5-5D1171BB64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ptf.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file:///C:\Users\NRodda\AppData\Roaming\Microsoft\Signatures\MPTF%20(Rodda,%20Naomi)-Image01.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file:///C:\Users\NRodda\AppData\Roaming\Microsoft\Signatures\MPTF%20(Rodda,%20Naomi)-Image01.jpg" TargetMode="External"/><Relationship Id="rId2" Type="http://schemas.openxmlformats.org/officeDocument/2006/relationships/hyperlink" Target="http://www.mptf.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C:\Users\NRodda\AppData\Roaming\Microsoft\Signatures\MPTF%20(Rodda,%20Naomi)-Image01.jpg" TargetMode="External"/><Relationship Id="rId2" Type="http://schemas.openxmlformats.org/officeDocument/2006/relationships/hyperlink" Target="http://www.mptf.co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file:///C:\Users\NRodda\AppData\Roaming\Microsoft\Signatures\MPTF%20(Rodda,%20Naomi)-Image01.jpg" TargetMode="External"/><Relationship Id="rId2" Type="http://schemas.openxmlformats.org/officeDocument/2006/relationships/hyperlink" Target="http://www.mptf.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C:\Users\NRodda\AppData\Roaming\Microsoft\Signatures\MPTF%20(Rodda,%20Naomi)-Image01.jpg" TargetMode="External"/><Relationship Id="rId2" Type="http://schemas.openxmlformats.org/officeDocument/2006/relationships/hyperlink" Target="http://www.mptf.co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file:///C:\Users\NRodda\AppData\Roaming\Microsoft\Signatures\MPTF%20(Rodda,%20Naomi)-Image01.jpg" TargetMode="External"/><Relationship Id="rId2" Type="http://schemas.openxmlformats.org/officeDocument/2006/relationships/hyperlink" Target="http://www.mptf.co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mptf.com/"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file:///C:\Users\NRodda\AppData\Roaming\Microsoft\Signatures\MPTF%20(Rodda,%20Naomi)-Image01.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file:///C:\Users\NRodda\AppData\Roaming\Microsoft\Signatures\MPTF%20(Rodda,%20Naomi)-Image01.jpg" TargetMode="External"/><Relationship Id="rId2" Type="http://schemas.openxmlformats.org/officeDocument/2006/relationships/hyperlink" Target="http://www.mptf.com/"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file:///C:\Users\NRodda\AppData\Roaming\Microsoft\Signatures\MPTF%20(Rodda,%20Naomi)-Image01.jpg" TargetMode="External"/><Relationship Id="rId2" Type="http://schemas.openxmlformats.org/officeDocument/2006/relationships/hyperlink" Target="http://www.mptf.com/"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file:///C:\Users\NRodda\AppData\Roaming\Microsoft\Signatures\MPTF%20(Rodda,%20Naomi)-Image01.jpg" TargetMode="External"/><Relationship Id="rId2" Type="http://schemas.openxmlformats.org/officeDocument/2006/relationships/hyperlink" Target="http://www.mptf.co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mptf.com/"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file:///C:\Users\NRodda\AppData\Roaming\Microsoft\Signatures\MPTF%20(Rodda,%20Naomi)-Image01.jp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mptf.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C:\Users\NRodda\AppData\Roaming\Microsoft\Signatures\MPTF%20(Rodda,%20Naomi)-Image01.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file:///C:\Users\NRodda\AppData\Roaming\Microsoft\Signatures\MPTF%20(Rodda,%20Naomi)-Image01.jpg" TargetMode="External"/><Relationship Id="rId2" Type="http://schemas.openxmlformats.org/officeDocument/2006/relationships/hyperlink" Target="http://www.mptf.com/"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file:///C:\Users\NRodda\AppData\Roaming\Microsoft\Signatures\MPTF%20(Rodda,%20Naomi)-Image01.jpg" TargetMode="External"/><Relationship Id="rId2" Type="http://schemas.openxmlformats.org/officeDocument/2006/relationships/hyperlink" Target="http://www.mptf.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file:///C:\Users\NRodda\AppData\Roaming\Microsoft\Signatures\MPTF%20(Rodda,%20Naomi)-Image01.jpg" TargetMode="External"/><Relationship Id="rId2" Type="http://schemas.openxmlformats.org/officeDocument/2006/relationships/hyperlink" Target="http://www.mptf.com/"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file:///C:\Users\NRodda\AppData\Roaming\Microsoft\Signatures\MPTF%20(Rodda,%20Naomi)-Image01.jpg" TargetMode="External"/><Relationship Id="rId2" Type="http://schemas.openxmlformats.org/officeDocument/2006/relationships/hyperlink" Target="http://www.mptf.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file:///C:\Users\NRodda\AppData\Roaming\Microsoft\Signatures\MPTF%20(Rodda,%20Naomi)-Image01.jpg" TargetMode="External"/><Relationship Id="rId2" Type="http://schemas.openxmlformats.org/officeDocument/2006/relationships/hyperlink" Target="http://www.mptf.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ptf.com/" TargetMode="External"/><Relationship Id="rId2" Type="http://schemas.openxmlformats.org/officeDocument/2006/relationships/hyperlink" Target="https://youtu.be/WJUyfrsJDCY" TargetMode="External"/><Relationship Id="rId1" Type="http://schemas.openxmlformats.org/officeDocument/2006/relationships/slideLayout" Target="../slideLayouts/slideLayout1.xml"/><Relationship Id="rId4" Type="http://schemas.openxmlformats.org/officeDocument/2006/relationships/image" Target="file:///C:\Users\NRodda\AppData\Roaming\Microsoft\Signatures\MPTF%20(Rodda,%20Naomi)-Image01.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file:///C:\Users\NRodda\AppData\Roaming\Microsoft\Signatures\MPTF%20(Rodda,%20Naomi)-Image01.jpg" TargetMode="External"/><Relationship Id="rId2" Type="http://schemas.openxmlformats.org/officeDocument/2006/relationships/hyperlink" Target="http://www.mptf.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file:///C:\Users\NRodda\AppData\Roaming\Microsoft\Signatures\MPTF%20(Rodda,%20Naomi)-Image01.jpg" TargetMode="External"/><Relationship Id="rId2" Type="http://schemas.openxmlformats.org/officeDocument/2006/relationships/hyperlink" Target="http://www.mptf.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ptf.com/"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file:///C:\Users\NRodda\AppData\Roaming\Microsoft\Signatures\MPTF%20(Rodda,%20Naomi)-Image01.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mptf.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C:\Users\NRodda\AppData\Roaming\Microsoft\Signatures\MPTF%20(Rodda,%20Naomi)-Image01.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file:///C:\Users\NRodda\AppData\Roaming\Microsoft\Signatures\MPTF%20(Rodda,%20Naomi)-Image01.jpg" TargetMode="External"/><Relationship Id="rId2" Type="http://schemas.openxmlformats.org/officeDocument/2006/relationships/hyperlink" Target="http://www.mptf.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035E76C4-4C9B-49F6-9A07-2FC848B28C7D}"/>
              </a:ext>
            </a:extLst>
          </p:cNvPr>
          <p:cNvSpPr>
            <a:spLocks noGrp="1" noChangeArrowheads="1"/>
          </p:cNvSpPr>
          <p:nvPr>
            <p:ph type="ctrTitle"/>
          </p:nvPr>
        </p:nvSpPr>
        <p:spPr>
          <a:xfrm>
            <a:off x="533400" y="381000"/>
            <a:ext cx="7772400" cy="2362200"/>
          </a:xfrm>
        </p:spPr>
        <p:txBody>
          <a:bodyPr/>
          <a:lstStyle/>
          <a:p>
            <a:r>
              <a:rPr lang="en-US" altLang="en-US" sz="2800" b="1"/>
              <a:t>Are You Losing Sleep Over a Loved One?  </a:t>
            </a:r>
            <a:br>
              <a:rPr lang="en-US" altLang="en-US" sz="2800" b="1"/>
            </a:br>
            <a:r>
              <a:rPr lang="en-US" altLang="en-US" sz="2800" b="1"/>
              <a:t>You Might Be a Caregiver!</a:t>
            </a:r>
            <a:br>
              <a:rPr lang="en-US" altLang="en-US" b="1"/>
            </a:br>
            <a:br>
              <a:rPr lang="en-US" altLang="en-US"/>
            </a:br>
            <a:endParaRPr lang="en-US" altLang="en-US"/>
          </a:p>
        </p:txBody>
      </p:sp>
      <p:sp>
        <p:nvSpPr>
          <p:cNvPr id="3075" name="Subtitle 2">
            <a:extLst>
              <a:ext uri="{FF2B5EF4-FFF2-40B4-BE49-F238E27FC236}">
                <a16:creationId xmlns:a16="http://schemas.microsoft.com/office/drawing/2014/main" id="{3B9E3C44-34F9-4B91-B98D-CB139C0362C0}"/>
              </a:ext>
            </a:extLst>
          </p:cNvPr>
          <p:cNvSpPr>
            <a:spLocks noGrp="1" noChangeArrowheads="1"/>
          </p:cNvSpPr>
          <p:nvPr>
            <p:ph type="subTitle" idx="1"/>
          </p:nvPr>
        </p:nvSpPr>
        <p:spPr>
          <a:xfrm>
            <a:off x="1219200" y="4676775"/>
            <a:ext cx="6400800" cy="1371600"/>
          </a:xfrm>
        </p:spPr>
        <p:txBody>
          <a:bodyPr/>
          <a:lstStyle/>
          <a:p>
            <a:r>
              <a:rPr lang="en-US" altLang="en-US" sz="2400"/>
              <a:t>Naomi Rodda, LCSW</a:t>
            </a:r>
          </a:p>
          <a:p>
            <a:r>
              <a:rPr lang="en-US" altLang="en-US" sz="2400"/>
              <a:t>Director, Home &amp; Community Based Services</a:t>
            </a:r>
          </a:p>
          <a:p>
            <a:r>
              <a:rPr lang="en-US" altLang="en-US" sz="2400"/>
              <a:t>MPTF </a:t>
            </a:r>
          </a:p>
        </p:txBody>
      </p:sp>
      <p:pic>
        <p:nvPicPr>
          <p:cNvPr id="3076" name="Picture 6">
            <a:extLst>
              <a:ext uri="{FF2B5EF4-FFF2-40B4-BE49-F238E27FC236}">
                <a16:creationId xmlns:a16="http://schemas.microsoft.com/office/drawing/2014/main" id="{EA509C87-0F7B-4638-BA4C-73AFEB29C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057400"/>
            <a:ext cx="39433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IMG1">
            <a:hlinkClick r:id="rId3"/>
            <a:extLst>
              <a:ext uri="{FF2B5EF4-FFF2-40B4-BE49-F238E27FC236}">
                <a16:creationId xmlns:a16="http://schemas.microsoft.com/office/drawing/2014/main" id="{4FCCD7E5-8D7A-4CDD-B8D0-40856ACE62B7}"/>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348C64-0F09-4C87-BE43-587BB34B09AE}"/>
              </a:ext>
            </a:extLst>
          </p:cNvPr>
          <p:cNvSpPr>
            <a:spLocks noGrp="1"/>
          </p:cNvSpPr>
          <p:nvPr>
            <p:ph idx="1"/>
          </p:nvPr>
        </p:nvSpPr>
        <p:spPr>
          <a:xfrm>
            <a:off x="493713" y="1406525"/>
            <a:ext cx="8229600" cy="4525963"/>
          </a:xfrm>
        </p:spPr>
        <p:txBody>
          <a:bodyPr/>
          <a:lstStyle/>
          <a:p>
            <a:pPr marL="0" indent="0">
              <a:buFontTx/>
              <a:buNone/>
              <a:defRPr/>
            </a:pPr>
            <a:r>
              <a:rPr lang="en-US" altLang="en-US" sz="1500" b="1" dirty="0"/>
              <a:t>Conservatorship:</a:t>
            </a:r>
            <a:r>
              <a:rPr lang="en-US" altLang="en-US" sz="1500" dirty="0"/>
              <a:t> This legal process involves a court determination as to whether a person has the capacity to make sound decisions and manage various aspects of his/her life. Conservatorship is divided up into “conservatorship of the estate (financial decisions)” and “conservatorship of the person (all other aspects of decision-making)”. The court can rule that an individual requires a conservator for one category but not the other.  If the court rules that the person should be conserved, then another party is appointed to oversee that aspect of the individual’s life.  Conservatorship does strip an individual of liberty; it is a serious endeavor and not one that the court takes lightly.  Obtaining conservatorship is an expensive and labor-intensive process; it can be challenged by the individual at any time.  It also requires painstaking record keeping and ongoing reporting responsibilities.</a:t>
            </a:r>
          </a:p>
          <a:p>
            <a:pPr marL="0" indent="0">
              <a:buFontTx/>
              <a:buNone/>
              <a:defRPr/>
            </a:pPr>
            <a:endParaRPr lang="en-US" altLang="en-US" sz="1500" dirty="0"/>
          </a:p>
          <a:p>
            <a:pPr marL="0" indent="0">
              <a:buFontTx/>
              <a:buNone/>
              <a:defRPr/>
            </a:pPr>
            <a:r>
              <a:rPr lang="en-US" altLang="en-US" sz="1500" b="1" dirty="0"/>
              <a:t>Will versus Trust:</a:t>
            </a:r>
            <a:r>
              <a:rPr lang="en-US" altLang="en-US" sz="1500" dirty="0"/>
              <a:t>  A will is a legally enforceable document stating how an individual wants his/her affairs handled and assets distributed after death.  Guardianship of dependents can also be included as part of a will’s directive. A trust is a document in which an individual gives another party authority to handle assets </a:t>
            </a:r>
            <a:r>
              <a:rPr lang="en-US" sz="1500" dirty="0"/>
              <a:t>for the benefit of a third party, the beneficiaries.  Trusts </a:t>
            </a:r>
            <a:r>
              <a:rPr lang="en-US" altLang="en-US" sz="1500" dirty="0"/>
              <a:t>are the preferred method of financial planning for estates with assets of significant value due to the increased level of protections offered.  Families of individuals who die without having prepared a will or trust will have to go through probate to determine disbursement of the estate.  This process is lengthy, expensive and can cause significant rifts between family members.  </a:t>
            </a:r>
          </a:p>
          <a:p>
            <a:pPr>
              <a:defRPr/>
            </a:pPr>
            <a:endParaRPr lang="en-US" dirty="0"/>
          </a:p>
        </p:txBody>
      </p:sp>
      <p:sp>
        <p:nvSpPr>
          <p:cNvPr id="14339" name="Rectangle 2">
            <a:extLst>
              <a:ext uri="{FF2B5EF4-FFF2-40B4-BE49-F238E27FC236}">
                <a16:creationId xmlns:a16="http://schemas.microsoft.com/office/drawing/2014/main" id="{867FECCD-A979-450D-B57D-527D0E0C119A}"/>
              </a:ext>
            </a:extLst>
          </p:cNvPr>
          <p:cNvSpPr>
            <a:spLocks noGrp="1" noChangeArrowheads="1"/>
          </p:cNvSpPr>
          <p:nvPr>
            <p:ph type="title"/>
          </p:nvPr>
        </p:nvSpPr>
        <p:spPr>
          <a:xfrm>
            <a:off x="457200" y="68263"/>
            <a:ext cx="8229600" cy="1143000"/>
          </a:xfrm>
        </p:spPr>
        <p:txBody>
          <a:bodyPr/>
          <a:lstStyle/>
          <a:p>
            <a:pPr eaLnBrk="1" hangingPunct="1"/>
            <a:r>
              <a:rPr lang="en-US" altLang="en-US" sz="2800" b="1"/>
              <a:t>Glossary of Terms: </a:t>
            </a:r>
            <a:br>
              <a:rPr lang="en-US" altLang="en-US" sz="2800" b="1"/>
            </a:br>
            <a:r>
              <a:rPr lang="en-US" altLang="en-US" sz="2800" b="1"/>
              <a:t>Important Legal Documents Part II</a:t>
            </a:r>
          </a:p>
        </p:txBody>
      </p:sp>
      <p:pic>
        <p:nvPicPr>
          <p:cNvPr id="14340" name="IMG1">
            <a:hlinkClick r:id="rId2"/>
            <a:extLst>
              <a:ext uri="{FF2B5EF4-FFF2-40B4-BE49-F238E27FC236}">
                <a16:creationId xmlns:a16="http://schemas.microsoft.com/office/drawing/2014/main" id="{EC268F09-EDF4-4DD6-83EA-2F6734BE1F54}"/>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F206987-AF2E-4517-A156-59DA49A288F6}"/>
              </a:ext>
            </a:extLst>
          </p:cNvPr>
          <p:cNvSpPr>
            <a:spLocks noGrp="1" noChangeArrowheads="1"/>
          </p:cNvSpPr>
          <p:nvPr>
            <p:ph type="ctrTitle"/>
          </p:nvPr>
        </p:nvSpPr>
        <p:spPr>
          <a:xfrm>
            <a:off x="457200" y="381000"/>
            <a:ext cx="7772400" cy="685800"/>
          </a:xfrm>
        </p:spPr>
        <p:txBody>
          <a:bodyPr/>
          <a:lstStyle/>
          <a:p>
            <a:r>
              <a:rPr lang="en-US" altLang="en-US" sz="2800" b="1"/>
              <a:t>Glossary of Terms: </a:t>
            </a:r>
            <a:br>
              <a:rPr lang="en-US" altLang="en-US" sz="2800" b="1"/>
            </a:br>
            <a:r>
              <a:rPr lang="en-US" altLang="en-US" sz="2800" b="1"/>
              <a:t>The Professional Care Team Part I</a:t>
            </a:r>
          </a:p>
        </p:txBody>
      </p:sp>
      <p:sp>
        <p:nvSpPr>
          <p:cNvPr id="15363" name="Subtitle 2">
            <a:extLst>
              <a:ext uri="{FF2B5EF4-FFF2-40B4-BE49-F238E27FC236}">
                <a16:creationId xmlns:a16="http://schemas.microsoft.com/office/drawing/2014/main" id="{304DA165-4370-477D-BF61-1E536082562B}"/>
              </a:ext>
            </a:extLst>
          </p:cNvPr>
          <p:cNvSpPr>
            <a:spLocks noGrp="1" noChangeArrowheads="1"/>
          </p:cNvSpPr>
          <p:nvPr>
            <p:ph type="subTitle" idx="1"/>
          </p:nvPr>
        </p:nvSpPr>
        <p:spPr>
          <a:xfrm>
            <a:off x="457200" y="1447800"/>
            <a:ext cx="7315200" cy="4191000"/>
          </a:xfrm>
        </p:spPr>
        <p:txBody>
          <a:bodyPr/>
          <a:lstStyle/>
          <a:p>
            <a:pPr algn="l" eaLnBrk="1" hangingPunct="1">
              <a:lnSpc>
                <a:spcPct val="90000"/>
              </a:lnSpc>
            </a:pPr>
            <a:r>
              <a:rPr lang="en-US" altLang="en-US" sz="1800" b="1"/>
              <a:t>The Geriatrician</a:t>
            </a:r>
            <a:r>
              <a:rPr lang="en-US" altLang="en-US" sz="1800"/>
              <a:t>: a physician who specializes in treating older adults.  This medical provider coordinates care with other specialists, monitors medication interactions, and manages co-morbidities.  A primary care physician not accustomed to treating this client population likely does not have the time to provide the comprehensive level of care needed to manage these patients.</a:t>
            </a:r>
          </a:p>
          <a:p>
            <a:pPr algn="l" eaLnBrk="1" hangingPunct="1">
              <a:lnSpc>
                <a:spcPct val="90000"/>
              </a:lnSpc>
            </a:pPr>
            <a:endParaRPr lang="en-US" altLang="en-US" sz="1800"/>
          </a:p>
          <a:p>
            <a:pPr algn="l" eaLnBrk="1" hangingPunct="1">
              <a:lnSpc>
                <a:spcPct val="90000"/>
              </a:lnSpc>
            </a:pPr>
            <a:r>
              <a:rPr lang="en-US" altLang="en-US" sz="1800" b="1"/>
              <a:t>The Geropsychiatrist: </a:t>
            </a:r>
            <a:r>
              <a:rPr lang="en-US" altLang="en-US" sz="1800"/>
              <a:t>a physician who specializes in prescribing psychiatric medications to older adults.  Older adults are particularly sensitive to these types of medications and their interactions with other prescriptions.  A psychiatrist not accustomed to treating this client population likely is not equipped to manage needs appropriately.</a:t>
            </a:r>
          </a:p>
          <a:p>
            <a:pPr algn="l" eaLnBrk="1" hangingPunct="1">
              <a:lnSpc>
                <a:spcPct val="90000"/>
              </a:lnSpc>
            </a:pPr>
            <a:endParaRPr lang="en-US" altLang="en-US" sz="1800"/>
          </a:p>
          <a:p>
            <a:pPr algn="l" eaLnBrk="1" hangingPunct="1">
              <a:lnSpc>
                <a:spcPct val="90000"/>
              </a:lnSpc>
            </a:pPr>
            <a:r>
              <a:rPr lang="en-US" altLang="en-US" sz="1800" b="1"/>
              <a:t>The Social Worker/Geriatric Care Manager: </a:t>
            </a:r>
            <a:r>
              <a:rPr lang="en-US" altLang="en-US" sz="1800"/>
              <a:t>a helping professional that provides overall care coordination of non-medical issues (otherwise known as case management), emotional support, crisis intervention, information and referral.  </a:t>
            </a:r>
            <a:endParaRPr lang="en-US" altLang="en-US" sz="1800" b="1"/>
          </a:p>
          <a:p>
            <a:pPr algn="l" eaLnBrk="1" hangingPunct="1">
              <a:lnSpc>
                <a:spcPct val="90000"/>
              </a:lnSpc>
            </a:pPr>
            <a:endParaRPr lang="en-US" altLang="en-US" sz="1600"/>
          </a:p>
        </p:txBody>
      </p:sp>
      <p:pic>
        <p:nvPicPr>
          <p:cNvPr id="15364" name="IMG1">
            <a:hlinkClick r:id="rId2"/>
            <a:extLst>
              <a:ext uri="{FF2B5EF4-FFF2-40B4-BE49-F238E27FC236}">
                <a16:creationId xmlns:a16="http://schemas.microsoft.com/office/drawing/2014/main" id="{A5EBAF9B-0D00-403A-9E47-8786F9C18ADD}"/>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AAA86DB-CD89-4BAC-8AC2-B3B476FAA708}"/>
              </a:ext>
            </a:extLst>
          </p:cNvPr>
          <p:cNvSpPr>
            <a:spLocks noGrp="1" noChangeArrowheads="1"/>
          </p:cNvSpPr>
          <p:nvPr>
            <p:ph type="title"/>
          </p:nvPr>
        </p:nvSpPr>
        <p:spPr/>
        <p:txBody>
          <a:bodyPr/>
          <a:lstStyle/>
          <a:p>
            <a:r>
              <a:rPr lang="en-US" altLang="en-US" sz="2800" b="1"/>
              <a:t>Glossary of Terms: </a:t>
            </a:r>
            <a:br>
              <a:rPr lang="en-US" altLang="en-US" sz="2800" b="1"/>
            </a:br>
            <a:r>
              <a:rPr lang="en-US" altLang="en-US" sz="2800" b="1"/>
              <a:t>The Professional Care Team Part II</a:t>
            </a:r>
            <a:endParaRPr lang="en-US" altLang="en-US" sz="2800"/>
          </a:p>
        </p:txBody>
      </p:sp>
      <p:sp>
        <p:nvSpPr>
          <p:cNvPr id="16387" name="Content Placeholder 2">
            <a:extLst>
              <a:ext uri="{FF2B5EF4-FFF2-40B4-BE49-F238E27FC236}">
                <a16:creationId xmlns:a16="http://schemas.microsoft.com/office/drawing/2014/main" id="{6A0BF232-C628-4D35-9FD1-152853DC9CE3}"/>
              </a:ext>
            </a:extLst>
          </p:cNvPr>
          <p:cNvSpPr>
            <a:spLocks noGrp="1" noChangeArrowheads="1"/>
          </p:cNvSpPr>
          <p:nvPr>
            <p:ph idx="1"/>
          </p:nvPr>
        </p:nvSpPr>
        <p:spPr/>
        <p:txBody>
          <a:bodyPr/>
          <a:lstStyle/>
          <a:p>
            <a:pPr marL="0" indent="0" eaLnBrk="1" hangingPunct="1">
              <a:lnSpc>
                <a:spcPct val="90000"/>
              </a:lnSpc>
              <a:buFontTx/>
              <a:buNone/>
            </a:pPr>
            <a:r>
              <a:rPr lang="en-US" altLang="en-US" sz="2000" b="1"/>
              <a:t>The Home Health Agency:  </a:t>
            </a:r>
            <a:r>
              <a:rPr lang="en-US" altLang="en-US" sz="2000"/>
              <a:t>Home health is a Medicare-covered short-term benefit for individuals who recently have been discharged from an acute hospital or rehabilitation facility.  Services under this benefit can include any or all of the following: nursing, bathing assistance, physical therapy, occupational therapy, speech therapy and social services.  This benefit usually lasts 4-6 weeks.  </a:t>
            </a:r>
          </a:p>
          <a:p>
            <a:pPr marL="0" indent="0" eaLnBrk="1" hangingPunct="1">
              <a:lnSpc>
                <a:spcPct val="90000"/>
              </a:lnSpc>
              <a:buFontTx/>
              <a:buNone/>
            </a:pPr>
            <a:endParaRPr lang="en-US" altLang="en-US" sz="2000"/>
          </a:p>
          <a:p>
            <a:pPr marL="0" indent="0" eaLnBrk="1" hangingPunct="1">
              <a:lnSpc>
                <a:spcPct val="90000"/>
              </a:lnSpc>
              <a:buFontTx/>
              <a:buNone/>
            </a:pPr>
            <a:r>
              <a:rPr lang="en-US" altLang="en-US" sz="2000" b="1"/>
              <a:t>The In-Home Caregivers:</a:t>
            </a:r>
            <a:r>
              <a:rPr lang="en-US" altLang="en-US" sz="2000"/>
              <a:t> These caregivers provide non-medical assistance and support at home, including grocery shopping, light housekeeping, medication management, assistance with activities of daily living, transportation and companionship.  Fees for in-home caregivers are paid by private funds or long-term care insurance policies.  </a:t>
            </a:r>
          </a:p>
          <a:p>
            <a:pPr marL="0" indent="0">
              <a:buFontTx/>
              <a:buNone/>
            </a:pPr>
            <a:endParaRPr lang="en-US" altLang="en-US" sz="2000"/>
          </a:p>
        </p:txBody>
      </p:sp>
      <p:pic>
        <p:nvPicPr>
          <p:cNvPr id="16388" name="IMG1">
            <a:hlinkClick r:id="rId2"/>
            <a:extLst>
              <a:ext uri="{FF2B5EF4-FFF2-40B4-BE49-F238E27FC236}">
                <a16:creationId xmlns:a16="http://schemas.microsoft.com/office/drawing/2014/main" id="{3869C7CD-2DE3-4716-A2B4-B96D19D75ACB}"/>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037AB9B-157D-4182-9E31-52608186B17A}"/>
              </a:ext>
            </a:extLst>
          </p:cNvPr>
          <p:cNvSpPr>
            <a:spLocks noGrp="1" noChangeArrowheads="1"/>
          </p:cNvSpPr>
          <p:nvPr>
            <p:ph type="ctrTitle"/>
          </p:nvPr>
        </p:nvSpPr>
        <p:spPr>
          <a:xfrm>
            <a:off x="533400" y="381000"/>
            <a:ext cx="7772400" cy="609600"/>
          </a:xfrm>
        </p:spPr>
        <p:txBody>
          <a:bodyPr/>
          <a:lstStyle/>
          <a:p>
            <a:r>
              <a:rPr lang="en-US" altLang="en-US" sz="2800" b="1"/>
              <a:t>Glossary of Terms: </a:t>
            </a:r>
            <a:br>
              <a:rPr lang="en-US" altLang="en-US" sz="2800" b="1"/>
            </a:br>
            <a:r>
              <a:rPr lang="en-US" altLang="en-US" sz="2800" b="1"/>
              <a:t>Community-Based Programs &amp; Services</a:t>
            </a:r>
          </a:p>
        </p:txBody>
      </p:sp>
      <p:sp>
        <p:nvSpPr>
          <p:cNvPr id="17411" name="Subtitle 2">
            <a:extLst>
              <a:ext uri="{FF2B5EF4-FFF2-40B4-BE49-F238E27FC236}">
                <a16:creationId xmlns:a16="http://schemas.microsoft.com/office/drawing/2014/main" id="{FF4C46D5-ABA4-48E0-816E-B59E84088178}"/>
              </a:ext>
            </a:extLst>
          </p:cNvPr>
          <p:cNvSpPr>
            <a:spLocks noGrp="1" noChangeArrowheads="1"/>
          </p:cNvSpPr>
          <p:nvPr>
            <p:ph type="subTitle" idx="1"/>
          </p:nvPr>
        </p:nvSpPr>
        <p:spPr>
          <a:xfrm>
            <a:off x="914400" y="1371600"/>
            <a:ext cx="6934200" cy="4800600"/>
          </a:xfrm>
        </p:spPr>
        <p:txBody>
          <a:bodyPr/>
          <a:lstStyle/>
          <a:p>
            <a:pPr algn="l"/>
            <a:r>
              <a:rPr lang="en-US" altLang="en-US" sz="2000" b="1"/>
              <a:t>Adult Social Day Care: </a:t>
            </a:r>
            <a:r>
              <a:rPr lang="en-US" altLang="en-US" sz="2000"/>
              <a:t>Community-based setting that provides daytime respite for caregivers by offering meals, recreational activities, socialization, and supervision for physically frail and/or cognitively impaired older adults. </a:t>
            </a:r>
          </a:p>
          <a:p>
            <a:pPr algn="l"/>
            <a:endParaRPr lang="en-US" altLang="en-US" sz="2000"/>
          </a:p>
          <a:p>
            <a:pPr algn="l"/>
            <a:r>
              <a:rPr lang="en-US" altLang="en-US" sz="2000" b="1"/>
              <a:t>Adult Day Health Care: </a:t>
            </a:r>
            <a:r>
              <a:rPr lang="en-US" altLang="en-US" sz="2000"/>
              <a:t>Community-based setting that provides daytime respite for caregivers by offering structured programming and supervision for physically frail and/or cognitively impaired adults with higher acuity needs.  Trained staff can administer medication, assist with activities of daily living and provide socialization opportunities.  Meals are usually included; some programs offer door to door transportation. Fees for this service are covered by private funds and long-term care insurance policies. </a:t>
            </a:r>
          </a:p>
        </p:txBody>
      </p:sp>
      <p:pic>
        <p:nvPicPr>
          <p:cNvPr id="17412" name="IMG1">
            <a:hlinkClick r:id="rId2"/>
            <a:extLst>
              <a:ext uri="{FF2B5EF4-FFF2-40B4-BE49-F238E27FC236}">
                <a16:creationId xmlns:a16="http://schemas.microsoft.com/office/drawing/2014/main" id="{3E21A10C-36B1-4F94-B94F-18DF90FC0B5B}"/>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3310840-A5D6-4359-BACE-59B74BE98672}"/>
              </a:ext>
            </a:extLst>
          </p:cNvPr>
          <p:cNvSpPr>
            <a:spLocks noGrp="1" noChangeArrowheads="1"/>
          </p:cNvSpPr>
          <p:nvPr>
            <p:ph type="ctrTitle"/>
          </p:nvPr>
        </p:nvSpPr>
        <p:spPr>
          <a:xfrm>
            <a:off x="457200" y="381000"/>
            <a:ext cx="7772400" cy="533400"/>
          </a:xfrm>
        </p:spPr>
        <p:txBody>
          <a:bodyPr/>
          <a:lstStyle/>
          <a:p>
            <a:r>
              <a:rPr lang="en-US" altLang="en-US" sz="2800" b="1"/>
              <a:t>Glossary of Terms: Levels of Care and Housing Alternatives</a:t>
            </a:r>
          </a:p>
        </p:txBody>
      </p:sp>
      <p:sp>
        <p:nvSpPr>
          <p:cNvPr id="18435" name="Subtitle 2">
            <a:extLst>
              <a:ext uri="{FF2B5EF4-FFF2-40B4-BE49-F238E27FC236}">
                <a16:creationId xmlns:a16="http://schemas.microsoft.com/office/drawing/2014/main" id="{7380AC4F-0D7D-40A4-AECA-A8E43F576BBC}"/>
              </a:ext>
            </a:extLst>
          </p:cNvPr>
          <p:cNvSpPr>
            <a:spLocks noGrp="1" noChangeArrowheads="1"/>
          </p:cNvSpPr>
          <p:nvPr>
            <p:ph type="subTitle" idx="1"/>
          </p:nvPr>
        </p:nvSpPr>
        <p:spPr>
          <a:xfrm>
            <a:off x="838200" y="1295400"/>
            <a:ext cx="7772400" cy="4038600"/>
          </a:xfrm>
        </p:spPr>
        <p:txBody>
          <a:bodyPr/>
          <a:lstStyle/>
          <a:p>
            <a:pPr algn="l"/>
            <a:r>
              <a:rPr lang="en-US" altLang="en-US" sz="1500" b="1"/>
              <a:t>Independent Living:  </a:t>
            </a:r>
            <a:r>
              <a:rPr lang="en-US" altLang="en-US" sz="1500"/>
              <a:t>A retirement community setting where individuals live in their own apartments but have some services provided, including laundry, housekeeping, and meals in a communal dining room.  Individuals in this setting may still be driving. Most have decided that they wish to downsize from a larger home or apartment to live among their peers. Independent living is paid for with private funds.</a:t>
            </a:r>
          </a:p>
          <a:p>
            <a:pPr algn="l"/>
            <a:endParaRPr lang="en-US" altLang="en-US" sz="1300"/>
          </a:p>
          <a:p>
            <a:pPr algn="l"/>
            <a:r>
              <a:rPr lang="en-US" altLang="en-US" sz="1500" b="1"/>
              <a:t>Assisted Living/Memory Care: </a:t>
            </a:r>
            <a:r>
              <a:rPr lang="en-US" altLang="en-US" sz="1500"/>
              <a:t>A retirement community setting with additional supports in place for individuals who need more care as a result of physical frailty or cognitive decline.  In addition to the services provided in independent living, assisted living and memory care settings also provide assistance with medication management, activities of daily living (bathing, dressing, toileting, transfers), and safeguards for individuals with memory loss who may have the potential to wander.  Some offer transportation services.  Assisted living is paid for with private funds or with a long-term care insurance policy.</a:t>
            </a:r>
          </a:p>
          <a:p>
            <a:pPr algn="l"/>
            <a:endParaRPr lang="en-US" altLang="en-US" sz="1300"/>
          </a:p>
          <a:p>
            <a:pPr algn="l"/>
            <a:r>
              <a:rPr lang="en-US" altLang="en-US" sz="1500" b="1"/>
              <a:t>Skilled Nursing/Long-Term Care: </a:t>
            </a:r>
            <a:r>
              <a:rPr lang="en-US" altLang="en-US" sz="1500"/>
              <a:t>Skilled nursing facilities are inpatient, hospital-like settings for individuals who require full-time care due to physical frailty or cognitive impairment.  An individual may be discharged from a hospital to a skilled nursing facility for a short-term rehabilitation stay after a hospitalization with a plan eventually to return home.  Others may require this level of care permanently.  Medicare covers the cost of short-term rehabilitation stays;  Medi-Cal/Medicaid covers the cost of long-term stays.</a:t>
            </a:r>
            <a:endParaRPr lang="en-US" altLang="en-US" sz="1600"/>
          </a:p>
          <a:p>
            <a:pPr algn="l"/>
            <a:endParaRPr lang="en-US" altLang="en-US"/>
          </a:p>
        </p:txBody>
      </p:sp>
      <p:pic>
        <p:nvPicPr>
          <p:cNvPr id="18436" name="IMG1">
            <a:hlinkClick r:id="rId2"/>
            <a:extLst>
              <a:ext uri="{FF2B5EF4-FFF2-40B4-BE49-F238E27FC236}">
                <a16:creationId xmlns:a16="http://schemas.microsoft.com/office/drawing/2014/main" id="{34B091D3-6942-48D9-9C9F-E646A4B9180B}"/>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5590069-92D9-4C37-B59D-BE3CA9846989}"/>
              </a:ext>
            </a:extLst>
          </p:cNvPr>
          <p:cNvSpPr>
            <a:spLocks noGrp="1" noChangeArrowheads="1"/>
          </p:cNvSpPr>
          <p:nvPr>
            <p:ph type="title"/>
          </p:nvPr>
        </p:nvSpPr>
        <p:spPr>
          <a:xfrm>
            <a:off x="457200" y="274638"/>
            <a:ext cx="8229600" cy="868362"/>
          </a:xfrm>
        </p:spPr>
        <p:txBody>
          <a:bodyPr/>
          <a:lstStyle/>
          <a:p>
            <a:r>
              <a:rPr lang="en-US" altLang="en-US" sz="2800" b="1"/>
              <a:t>Caregiver Burnout</a:t>
            </a:r>
          </a:p>
        </p:txBody>
      </p:sp>
      <p:pic>
        <p:nvPicPr>
          <p:cNvPr id="19459" name="Picture 6" descr="A close up of text on a white background&#10;&#10;Description automatically generated">
            <a:extLst>
              <a:ext uri="{FF2B5EF4-FFF2-40B4-BE49-F238E27FC236}">
                <a16:creationId xmlns:a16="http://schemas.microsoft.com/office/drawing/2014/main" id="{BAF4744A-0671-4388-9678-A4EE445F8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744663"/>
            <a:ext cx="41910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IMG1">
            <a:hlinkClick r:id="rId3"/>
            <a:extLst>
              <a:ext uri="{FF2B5EF4-FFF2-40B4-BE49-F238E27FC236}">
                <a16:creationId xmlns:a16="http://schemas.microsoft.com/office/drawing/2014/main" id="{ADF8D78A-4310-4794-A847-8DA36FCD54D6}"/>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C3C66D1-D504-4A5A-AD7C-25E85945343E}"/>
              </a:ext>
            </a:extLst>
          </p:cNvPr>
          <p:cNvSpPr>
            <a:spLocks noGrp="1" noChangeArrowheads="1"/>
          </p:cNvSpPr>
          <p:nvPr>
            <p:ph type="ctrTitle"/>
          </p:nvPr>
        </p:nvSpPr>
        <p:spPr>
          <a:xfrm>
            <a:off x="685800" y="649288"/>
            <a:ext cx="7772400" cy="762000"/>
          </a:xfrm>
        </p:spPr>
        <p:txBody>
          <a:bodyPr/>
          <a:lstStyle/>
          <a:p>
            <a:r>
              <a:rPr lang="en-US" altLang="en-US" sz="2800" b="1"/>
              <a:t>The 40/70 Rule and the 50/50 Rule</a:t>
            </a:r>
          </a:p>
        </p:txBody>
      </p:sp>
      <p:pic>
        <p:nvPicPr>
          <p:cNvPr id="20483" name="IMG1">
            <a:hlinkClick r:id="rId2"/>
            <a:extLst>
              <a:ext uri="{FF2B5EF4-FFF2-40B4-BE49-F238E27FC236}">
                <a16:creationId xmlns:a16="http://schemas.microsoft.com/office/drawing/2014/main" id="{EF4A0357-960A-4701-9C9D-8581E9763E5A}"/>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A close up of text on a black background&#10;&#10;Description automatically generated">
            <a:extLst>
              <a:ext uri="{FF2B5EF4-FFF2-40B4-BE49-F238E27FC236}">
                <a16:creationId xmlns:a16="http://schemas.microsoft.com/office/drawing/2014/main" id="{75684D98-2BF4-43DC-A42A-0D262B7DC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333500"/>
            <a:ext cx="37338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AutoShape 5">
            <a:extLst>
              <a:ext uri="{FF2B5EF4-FFF2-40B4-BE49-F238E27FC236}">
                <a16:creationId xmlns:a16="http://schemas.microsoft.com/office/drawing/2014/main" id="{BBEB4942-FD0C-455C-847E-E209D96FE5B3}"/>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20486" name="Picture 2">
            <a:extLst>
              <a:ext uri="{FF2B5EF4-FFF2-40B4-BE49-F238E27FC236}">
                <a16:creationId xmlns:a16="http://schemas.microsoft.com/office/drawing/2014/main" id="{86B24C41-B65A-4D38-88DE-24ABCB544F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1524000"/>
            <a:ext cx="42640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60E9868-E755-48F7-A75D-21FCB35D9548}"/>
              </a:ext>
            </a:extLst>
          </p:cNvPr>
          <p:cNvSpPr>
            <a:spLocks noGrp="1" noChangeArrowheads="1"/>
          </p:cNvSpPr>
          <p:nvPr>
            <p:ph type="ctrTitle"/>
          </p:nvPr>
        </p:nvSpPr>
        <p:spPr>
          <a:xfrm>
            <a:off x="381000" y="239713"/>
            <a:ext cx="7772400" cy="688975"/>
          </a:xfrm>
        </p:spPr>
        <p:txBody>
          <a:bodyPr/>
          <a:lstStyle/>
          <a:p>
            <a:r>
              <a:rPr lang="en-US" altLang="en-US" sz="2800" b="1"/>
              <a:t>Signs of Caregiver Burnout</a:t>
            </a:r>
          </a:p>
        </p:txBody>
      </p:sp>
      <p:sp>
        <p:nvSpPr>
          <p:cNvPr id="21507" name="Subtitle 2">
            <a:extLst>
              <a:ext uri="{FF2B5EF4-FFF2-40B4-BE49-F238E27FC236}">
                <a16:creationId xmlns:a16="http://schemas.microsoft.com/office/drawing/2014/main" id="{F3BD1EBD-6A08-4589-BB9A-61DBEA707171}"/>
              </a:ext>
            </a:extLst>
          </p:cNvPr>
          <p:cNvSpPr>
            <a:spLocks noGrp="1" noChangeArrowheads="1"/>
          </p:cNvSpPr>
          <p:nvPr>
            <p:ph type="subTitle" idx="1"/>
          </p:nvPr>
        </p:nvSpPr>
        <p:spPr>
          <a:xfrm>
            <a:off x="1066800" y="990600"/>
            <a:ext cx="6400800" cy="5029200"/>
          </a:xfrm>
        </p:spPr>
        <p:txBody>
          <a:bodyPr/>
          <a:lstStyle/>
          <a:p>
            <a:pPr algn="l"/>
            <a:r>
              <a:rPr lang="en-US" altLang="en-US" sz="1200" b="1"/>
              <a:t>Physical Signs</a:t>
            </a:r>
            <a:r>
              <a:rPr lang="en-US" altLang="en-US" sz="1200"/>
              <a:t>:</a:t>
            </a:r>
          </a:p>
          <a:p>
            <a:pPr algn="l"/>
            <a:r>
              <a:rPr lang="en-US" altLang="en-US" sz="1200"/>
              <a:t>Shortness of Breath</a:t>
            </a:r>
          </a:p>
          <a:p>
            <a:pPr algn="l"/>
            <a:r>
              <a:rPr lang="en-US" altLang="en-US" sz="1200"/>
              <a:t>Heart Palpitations</a:t>
            </a:r>
          </a:p>
          <a:p>
            <a:pPr algn="l"/>
            <a:r>
              <a:rPr lang="en-US" altLang="en-US" sz="1200"/>
              <a:t>Changes in Sleep Habits</a:t>
            </a:r>
          </a:p>
          <a:p>
            <a:pPr algn="l"/>
            <a:r>
              <a:rPr lang="en-US" altLang="en-US" sz="1200"/>
              <a:t>Changes in Eating/Dietary Habits</a:t>
            </a:r>
          </a:p>
          <a:p>
            <a:pPr algn="l"/>
            <a:r>
              <a:rPr lang="en-US" altLang="en-US" sz="1200"/>
              <a:t>Headaches</a:t>
            </a:r>
          </a:p>
          <a:p>
            <a:pPr algn="l"/>
            <a:r>
              <a:rPr lang="en-US" altLang="en-US" sz="1200"/>
              <a:t>Hair Loss</a:t>
            </a:r>
          </a:p>
          <a:p>
            <a:pPr algn="l"/>
            <a:r>
              <a:rPr lang="en-US" altLang="en-US" sz="1200"/>
              <a:t>Gastrointestinal Issues</a:t>
            </a:r>
          </a:p>
          <a:p>
            <a:pPr algn="l"/>
            <a:endParaRPr lang="en-US" altLang="en-US" sz="1200"/>
          </a:p>
          <a:p>
            <a:pPr algn="l"/>
            <a:r>
              <a:rPr lang="en-US" altLang="en-US" sz="1200" b="1"/>
              <a:t>Emotional Signs</a:t>
            </a:r>
            <a:r>
              <a:rPr lang="en-US" altLang="en-US" sz="1200"/>
              <a:t>:</a:t>
            </a:r>
          </a:p>
          <a:p>
            <a:pPr algn="l"/>
            <a:r>
              <a:rPr lang="en-US" altLang="en-US" sz="1200"/>
              <a:t>Irritability</a:t>
            </a:r>
          </a:p>
          <a:p>
            <a:pPr algn="l"/>
            <a:r>
              <a:rPr lang="en-US" altLang="en-US" sz="1200"/>
              <a:t>Difficulty concentrating</a:t>
            </a:r>
          </a:p>
          <a:p>
            <a:pPr algn="l"/>
            <a:r>
              <a:rPr lang="en-US" altLang="en-US" sz="1200"/>
              <a:t>Forgetfulness</a:t>
            </a:r>
          </a:p>
          <a:p>
            <a:pPr algn="l"/>
            <a:r>
              <a:rPr lang="en-US" altLang="en-US" sz="1200"/>
              <a:t>Feelings of guilt, resentment, anger, overwhelm</a:t>
            </a:r>
          </a:p>
          <a:p>
            <a:pPr algn="l"/>
            <a:r>
              <a:rPr lang="en-US" altLang="en-US" sz="1200"/>
              <a:t>Anxiety</a:t>
            </a:r>
          </a:p>
          <a:p>
            <a:pPr algn="l"/>
            <a:r>
              <a:rPr lang="en-US" altLang="en-US" sz="1200"/>
              <a:t>Depression</a:t>
            </a:r>
          </a:p>
          <a:p>
            <a:pPr algn="l"/>
            <a:endParaRPr lang="en-US" altLang="en-US" sz="1200"/>
          </a:p>
          <a:p>
            <a:pPr algn="l"/>
            <a:r>
              <a:rPr lang="en-US" altLang="en-US" sz="1200" b="1"/>
              <a:t>Social Signs: </a:t>
            </a:r>
          </a:p>
          <a:p>
            <a:pPr algn="l"/>
            <a:r>
              <a:rPr lang="en-US" altLang="en-US" sz="1200"/>
              <a:t>Increasing isolation/withdrawal from friends and family</a:t>
            </a:r>
          </a:p>
          <a:p>
            <a:pPr algn="l"/>
            <a:r>
              <a:rPr lang="en-US" altLang="en-US" sz="1200"/>
              <a:t>Relationship tensions with spouse/partner</a:t>
            </a:r>
          </a:p>
          <a:p>
            <a:pPr algn="l"/>
            <a:r>
              <a:rPr lang="en-US" altLang="en-US" sz="1200"/>
              <a:t>Increased substance use</a:t>
            </a:r>
          </a:p>
          <a:p>
            <a:pPr algn="l"/>
            <a:r>
              <a:rPr lang="en-US" altLang="en-US" sz="1200"/>
              <a:t>Issues with job performance</a:t>
            </a:r>
          </a:p>
          <a:p>
            <a:pPr algn="l"/>
            <a:endParaRPr lang="en-US" altLang="en-US" sz="1600"/>
          </a:p>
        </p:txBody>
      </p:sp>
      <p:pic>
        <p:nvPicPr>
          <p:cNvPr id="21508" name="IMG1">
            <a:hlinkClick r:id="rId2"/>
            <a:extLst>
              <a:ext uri="{FF2B5EF4-FFF2-40B4-BE49-F238E27FC236}">
                <a16:creationId xmlns:a16="http://schemas.microsoft.com/office/drawing/2014/main" id="{C26F2177-B712-4282-8A31-A044E69C39EF}"/>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DD99DAD-D19E-4EBD-B990-C608A8751E30}"/>
              </a:ext>
            </a:extLst>
          </p:cNvPr>
          <p:cNvSpPr>
            <a:spLocks noGrp="1" noChangeArrowheads="1"/>
          </p:cNvSpPr>
          <p:nvPr>
            <p:ph type="ctrTitle"/>
          </p:nvPr>
        </p:nvSpPr>
        <p:spPr>
          <a:xfrm>
            <a:off x="457200" y="304800"/>
            <a:ext cx="7772400" cy="762000"/>
          </a:xfrm>
        </p:spPr>
        <p:txBody>
          <a:bodyPr/>
          <a:lstStyle/>
          <a:p>
            <a:r>
              <a:rPr lang="en-US" altLang="en-US" sz="2800" b="1"/>
              <a:t>Risks of Caregiver Burnout</a:t>
            </a:r>
          </a:p>
        </p:txBody>
      </p:sp>
      <p:sp>
        <p:nvSpPr>
          <p:cNvPr id="22531" name="Subtitle 2">
            <a:extLst>
              <a:ext uri="{FF2B5EF4-FFF2-40B4-BE49-F238E27FC236}">
                <a16:creationId xmlns:a16="http://schemas.microsoft.com/office/drawing/2014/main" id="{2DC258ED-2748-45E2-A45D-62EAFC73BD09}"/>
              </a:ext>
            </a:extLst>
          </p:cNvPr>
          <p:cNvSpPr>
            <a:spLocks noGrp="1" noChangeArrowheads="1"/>
          </p:cNvSpPr>
          <p:nvPr>
            <p:ph type="subTitle" idx="1"/>
          </p:nvPr>
        </p:nvSpPr>
        <p:spPr>
          <a:xfrm>
            <a:off x="381000" y="1219200"/>
            <a:ext cx="7010400" cy="4953000"/>
          </a:xfrm>
        </p:spPr>
        <p:txBody>
          <a:bodyPr/>
          <a:lstStyle/>
          <a:p>
            <a:pPr algn="l"/>
            <a:r>
              <a:rPr lang="en-US" altLang="en-US" sz="1600" b="1"/>
              <a:t>Development or Exacerbation of Physical Illness: </a:t>
            </a:r>
            <a:r>
              <a:rPr lang="en-US" altLang="en-US" sz="1600"/>
              <a:t>Studies have shown that caregivers are at increased risk for cancer, diabetes, heart disease, high blood pressure, obesity and other chronic illnesses.</a:t>
            </a:r>
          </a:p>
          <a:p>
            <a:pPr algn="l"/>
            <a:endParaRPr lang="en-US" altLang="en-US" sz="1400"/>
          </a:p>
          <a:p>
            <a:pPr algn="l"/>
            <a:r>
              <a:rPr lang="en-US" altLang="en-US" sz="1600" b="1"/>
              <a:t>Development of Exacerbation of Mental Health Issues: </a:t>
            </a:r>
            <a:r>
              <a:rPr lang="en-US" altLang="en-US" sz="1600"/>
              <a:t>Studies have shown that caregivers are at increased risk for depression, anxiety, panic attacks, insomnia and chronic stress response.</a:t>
            </a:r>
          </a:p>
          <a:p>
            <a:pPr algn="l"/>
            <a:endParaRPr lang="en-US" altLang="en-US" sz="1400"/>
          </a:p>
          <a:p>
            <a:pPr algn="l"/>
            <a:r>
              <a:rPr lang="en-US" altLang="en-US" sz="1600" b="1"/>
              <a:t>Social Isolation</a:t>
            </a:r>
            <a:r>
              <a:rPr lang="en-US" altLang="en-US" sz="1600"/>
              <a:t>: Caregivers often find themselves increasingly socially isolated from co-workers, friends, and even family as their loved one’s needs increase.  Caregiving responsibilities can have a detrimental impact on work performance, partner relationships and social connectivity, as the caregiver must increasingly prioritize the needs of the ill individual over other aspects of his/her personal life.</a:t>
            </a:r>
          </a:p>
          <a:p>
            <a:pPr algn="l"/>
            <a:endParaRPr lang="en-US" altLang="en-US" sz="1400"/>
          </a:p>
          <a:p>
            <a:pPr algn="l"/>
            <a:r>
              <a:rPr lang="en-US" altLang="en-US" sz="1600" b="1"/>
              <a:t>Premature Death: </a:t>
            </a:r>
            <a:r>
              <a:rPr lang="en-US" altLang="en-US" sz="1600"/>
              <a:t>Caregivers often neglect their own health and well-being in service of the ill individual.  As a result, in some cases, a “well” spouse or adult child actually may pre-decease the person for whom they were caring. </a:t>
            </a:r>
          </a:p>
          <a:p>
            <a:pPr algn="l"/>
            <a:endParaRPr lang="en-US" altLang="en-US"/>
          </a:p>
          <a:p>
            <a:pPr algn="l"/>
            <a:endParaRPr lang="en-US" altLang="en-US"/>
          </a:p>
          <a:p>
            <a:pPr algn="l"/>
            <a:endParaRPr lang="en-US" altLang="en-US"/>
          </a:p>
        </p:txBody>
      </p:sp>
      <p:pic>
        <p:nvPicPr>
          <p:cNvPr id="22532" name="IMG1">
            <a:hlinkClick r:id="rId2"/>
            <a:extLst>
              <a:ext uri="{FF2B5EF4-FFF2-40B4-BE49-F238E27FC236}">
                <a16:creationId xmlns:a16="http://schemas.microsoft.com/office/drawing/2014/main" id="{B69CFD6B-81C1-44A2-AE92-B83660C4079A}"/>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A screenshot of a cell phone&#10;&#10;Description automatically generated">
            <a:extLst>
              <a:ext uri="{FF2B5EF4-FFF2-40B4-BE49-F238E27FC236}">
                <a16:creationId xmlns:a16="http://schemas.microsoft.com/office/drawing/2014/main" id="{8C61336A-175E-42B6-B333-E9ED6A66D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57200"/>
            <a:ext cx="5381625" cy="56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IMG1">
            <a:hlinkClick r:id="rId3"/>
            <a:extLst>
              <a:ext uri="{FF2B5EF4-FFF2-40B4-BE49-F238E27FC236}">
                <a16:creationId xmlns:a16="http://schemas.microsoft.com/office/drawing/2014/main" id="{FDF4BC38-286D-4C87-A156-FE5FF7DD812B}"/>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663CB80-107C-46FA-90F8-543E3699B8E6}"/>
              </a:ext>
            </a:extLst>
          </p:cNvPr>
          <p:cNvSpPr>
            <a:spLocks noGrp="1" noChangeArrowheads="1"/>
          </p:cNvSpPr>
          <p:nvPr>
            <p:ph type="title"/>
          </p:nvPr>
        </p:nvSpPr>
        <p:spPr>
          <a:xfrm>
            <a:off x="457200" y="274638"/>
            <a:ext cx="8229600" cy="487362"/>
          </a:xfrm>
        </p:spPr>
        <p:txBody>
          <a:bodyPr/>
          <a:lstStyle/>
          <a:p>
            <a:r>
              <a:rPr lang="en-US" altLang="en-US" sz="2800" b="1"/>
              <a:t>What is a Caregiver?</a:t>
            </a:r>
          </a:p>
        </p:txBody>
      </p:sp>
      <p:sp>
        <p:nvSpPr>
          <p:cNvPr id="3" name="Content Placeholder 2">
            <a:extLst>
              <a:ext uri="{FF2B5EF4-FFF2-40B4-BE49-F238E27FC236}">
                <a16:creationId xmlns:a16="http://schemas.microsoft.com/office/drawing/2014/main" id="{08408EAD-DD49-4453-84EF-38B52BE7B76A}"/>
              </a:ext>
            </a:extLst>
          </p:cNvPr>
          <p:cNvSpPr>
            <a:spLocks noGrp="1"/>
          </p:cNvSpPr>
          <p:nvPr>
            <p:ph idx="1"/>
          </p:nvPr>
        </p:nvSpPr>
        <p:spPr>
          <a:xfrm>
            <a:off x="471488" y="974725"/>
            <a:ext cx="8229600" cy="5638800"/>
          </a:xfrm>
        </p:spPr>
        <p:txBody>
          <a:bodyPr/>
          <a:lstStyle/>
          <a:p>
            <a:pPr marL="0" indent="0">
              <a:buFontTx/>
              <a:buNone/>
              <a:defRPr/>
            </a:pPr>
            <a:r>
              <a:rPr lang="en-US" sz="1800" dirty="0"/>
              <a:t>Caregivers come in many forms.  </a:t>
            </a:r>
          </a:p>
          <a:p>
            <a:pPr marL="0" indent="0">
              <a:buFontTx/>
              <a:buNone/>
              <a:defRPr/>
            </a:pPr>
            <a:endParaRPr lang="en-US" sz="1600" dirty="0"/>
          </a:p>
          <a:p>
            <a:pPr marL="0" indent="0">
              <a:buFontTx/>
              <a:buNone/>
              <a:defRPr/>
            </a:pPr>
            <a:r>
              <a:rPr lang="en-US" sz="1800" dirty="0"/>
              <a:t>A caregiver can be:</a:t>
            </a:r>
          </a:p>
          <a:p>
            <a:pPr marL="0" indent="0">
              <a:buFontTx/>
              <a:buNone/>
              <a:defRPr/>
            </a:pPr>
            <a:endParaRPr lang="en-US" sz="1800" dirty="0"/>
          </a:p>
          <a:p>
            <a:pPr marL="0" indent="0">
              <a:buFontTx/>
              <a:buNone/>
              <a:defRPr/>
            </a:pPr>
            <a:r>
              <a:rPr lang="en-US" sz="1800" dirty="0"/>
              <a:t>	● paid or unpaid</a:t>
            </a:r>
          </a:p>
          <a:p>
            <a:pPr marL="0" indent="0">
              <a:buFontTx/>
              <a:buNone/>
              <a:defRPr/>
            </a:pPr>
            <a:r>
              <a:rPr lang="en-US" sz="1800" dirty="0"/>
              <a:t>	</a:t>
            </a:r>
            <a:br>
              <a:rPr lang="en-US" sz="1800" dirty="0"/>
            </a:br>
            <a:r>
              <a:rPr lang="en-US" sz="1800" dirty="0"/>
              <a:t>	● providing care as a professional/paraprofessional with extensive 	training or as a friend or family member with no training</a:t>
            </a:r>
          </a:p>
          <a:p>
            <a:pPr marL="0" indent="0">
              <a:buFontTx/>
              <a:buNone/>
              <a:defRPr/>
            </a:pPr>
            <a:endParaRPr lang="en-US" sz="1400" dirty="0"/>
          </a:p>
          <a:p>
            <a:pPr marL="0" indent="0">
              <a:buFontTx/>
              <a:buNone/>
              <a:defRPr/>
            </a:pPr>
            <a:r>
              <a:rPr lang="en-US" sz="1800" dirty="0"/>
              <a:t>	● providing financial support, in-kind support, or both</a:t>
            </a:r>
          </a:p>
          <a:p>
            <a:pPr marL="0" indent="0">
              <a:buFontTx/>
              <a:buNone/>
              <a:defRPr/>
            </a:pPr>
            <a:endParaRPr lang="en-US" sz="1400" dirty="0"/>
          </a:p>
          <a:p>
            <a:pPr marL="0" indent="0">
              <a:buFontTx/>
              <a:buNone/>
              <a:defRPr/>
            </a:pPr>
            <a:r>
              <a:rPr lang="en-US" sz="1800" dirty="0"/>
              <a:t>	● any age, gender or socioeconomic status</a:t>
            </a:r>
          </a:p>
          <a:p>
            <a:pPr marL="0" indent="0">
              <a:buFontTx/>
              <a:buNone/>
              <a:defRPr/>
            </a:pPr>
            <a:r>
              <a:rPr lang="en-US" sz="1800" dirty="0"/>
              <a:t>	</a:t>
            </a:r>
          </a:p>
          <a:p>
            <a:pPr marL="0" indent="0">
              <a:buFontTx/>
              <a:buNone/>
              <a:defRPr/>
            </a:pPr>
            <a:r>
              <a:rPr lang="en-US" sz="1800" dirty="0"/>
              <a:t>For the purposes of this presentation, the word “caregiver” will be defined as a family member or friend who provides care to a loved one and is not reimbursed for services.</a:t>
            </a:r>
          </a:p>
          <a:p>
            <a:pPr>
              <a:defRPr/>
            </a:pPr>
            <a:endParaRPr lang="en-US" sz="1800" dirty="0"/>
          </a:p>
          <a:p>
            <a:pPr marL="0" indent="0">
              <a:buFontTx/>
              <a:buNone/>
              <a:defRPr/>
            </a:pPr>
            <a:endParaRPr lang="en-US" sz="1800" dirty="0"/>
          </a:p>
        </p:txBody>
      </p:sp>
      <p:pic>
        <p:nvPicPr>
          <p:cNvPr id="4100" name="IMG1">
            <a:hlinkClick r:id="rId3"/>
            <a:extLst>
              <a:ext uri="{FF2B5EF4-FFF2-40B4-BE49-F238E27FC236}">
                <a16:creationId xmlns:a16="http://schemas.microsoft.com/office/drawing/2014/main" id="{F725668A-0CD3-49AB-93F3-59CBC330B3C8}"/>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2096F40-2CA6-4B13-A4D7-0BCDBD08FD68}"/>
              </a:ext>
            </a:extLst>
          </p:cNvPr>
          <p:cNvSpPr>
            <a:spLocks noGrp="1" noChangeArrowheads="1"/>
          </p:cNvSpPr>
          <p:nvPr>
            <p:ph type="ctrTitle"/>
          </p:nvPr>
        </p:nvSpPr>
        <p:spPr>
          <a:xfrm>
            <a:off x="533400" y="484188"/>
            <a:ext cx="7772400" cy="582612"/>
          </a:xfrm>
        </p:spPr>
        <p:txBody>
          <a:bodyPr/>
          <a:lstStyle/>
          <a:p>
            <a:r>
              <a:rPr lang="en-US" altLang="en-US" sz="2800" b="1"/>
              <a:t> Five Questions to Ask </a:t>
            </a:r>
          </a:p>
        </p:txBody>
      </p:sp>
      <p:sp>
        <p:nvSpPr>
          <p:cNvPr id="24579" name="Subtitle 2">
            <a:extLst>
              <a:ext uri="{FF2B5EF4-FFF2-40B4-BE49-F238E27FC236}">
                <a16:creationId xmlns:a16="http://schemas.microsoft.com/office/drawing/2014/main" id="{3253FF53-21AF-470C-A6B4-3C43E0983583}"/>
              </a:ext>
            </a:extLst>
          </p:cNvPr>
          <p:cNvSpPr>
            <a:spLocks noGrp="1" noChangeArrowheads="1"/>
          </p:cNvSpPr>
          <p:nvPr>
            <p:ph type="subTitle" idx="1"/>
          </p:nvPr>
        </p:nvSpPr>
        <p:spPr>
          <a:xfrm>
            <a:off x="533400" y="1485900"/>
            <a:ext cx="7772400" cy="4191000"/>
          </a:xfrm>
        </p:spPr>
        <p:txBody>
          <a:bodyPr/>
          <a:lstStyle/>
          <a:p>
            <a:pPr algn="l"/>
            <a:r>
              <a:rPr lang="en-US" altLang="en-US" sz="2000"/>
              <a:t>What is my loved one’s expectation of me, and is that realistic?</a:t>
            </a:r>
          </a:p>
          <a:p>
            <a:pPr algn="l"/>
            <a:endParaRPr lang="en-US" altLang="en-US" sz="2000"/>
          </a:p>
          <a:p>
            <a:pPr algn="l"/>
            <a:r>
              <a:rPr lang="en-US" altLang="en-US" sz="2000"/>
              <a:t>What is my expectation of myself, and is that realistic?</a:t>
            </a:r>
          </a:p>
          <a:p>
            <a:pPr algn="l"/>
            <a:endParaRPr lang="en-US" altLang="en-US" sz="2000"/>
          </a:p>
          <a:p>
            <a:pPr algn="l"/>
            <a:r>
              <a:rPr lang="en-US" altLang="en-US" sz="2000"/>
              <a:t>Do I have a “line in the sand?”  What is it?</a:t>
            </a:r>
          </a:p>
          <a:p>
            <a:pPr algn="l"/>
            <a:endParaRPr lang="en-US" altLang="en-US" sz="2000"/>
          </a:p>
          <a:p>
            <a:pPr algn="l"/>
            <a:r>
              <a:rPr lang="en-US" altLang="en-US" sz="2000"/>
              <a:t>Where can I go to get support and from whom?</a:t>
            </a:r>
          </a:p>
          <a:p>
            <a:pPr algn="l"/>
            <a:endParaRPr lang="en-US" altLang="en-US" sz="2000"/>
          </a:p>
          <a:p>
            <a:pPr algn="l"/>
            <a:r>
              <a:rPr lang="en-US" altLang="en-US" sz="2000"/>
              <a:t>What am I doing for self-care?</a:t>
            </a:r>
          </a:p>
          <a:p>
            <a:pPr algn="l"/>
            <a:endParaRPr lang="en-US" altLang="en-US"/>
          </a:p>
          <a:p>
            <a:pPr algn="l"/>
            <a:endParaRPr lang="en-US" altLang="en-US"/>
          </a:p>
        </p:txBody>
      </p:sp>
      <p:pic>
        <p:nvPicPr>
          <p:cNvPr id="24580" name="IMG1">
            <a:hlinkClick r:id="rId2"/>
            <a:extLst>
              <a:ext uri="{FF2B5EF4-FFF2-40B4-BE49-F238E27FC236}">
                <a16:creationId xmlns:a16="http://schemas.microsoft.com/office/drawing/2014/main" id="{32635FF9-82D9-44A5-8859-F83D4B076BC4}"/>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B3DB860-CF41-4E26-8A98-1B9367D83E58}"/>
              </a:ext>
            </a:extLst>
          </p:cNvPr>
          <p:cNvSpPr>
            <a:spLocks noGrp="1" noChangeArrowheads="1"/>
          </p:cNvSpPr>
          <p:nvPr>
            <p:ph type="title"/>
          </p:nvPr>
        </p:nvSpPr>
        <p:spPr>
          <a:xfrm>
            <a:off x="533400" y="304800"/>
            <a:ext cx="8229600" cy="533400"/>
          </a:xfrm>
        </p:spPr>
        <p:txBody>
          <a:bodyPr/>
          <a:lstStyle/>
          <a:p>
            <a:pPr eaLnBrk="1" hangingPunct="1"/>
            <a:r>
              <a:rPr lang="en-US" altLang="en-US" sz="2800" b="1"/>
              <a:t>How Does MPTF Help Caregivers?</a:t>
            </a:r>
          </a:p>
        </p:txBody>
      </p:sp>
      <p:sp>
        <p:nvSpPr>
          <p:cNvPr id="25603" name="Rectangle 3">
            <a:extLst>
              <a:ext uri="{FF2B5EF4-FFF2-40B4-BE49-F238E27FC236}">
                <a16:creationId xmlns:a16="http://schemas.microsoft.com/office/drawing/2014/main" id="{9BBBDDB4-AD9F-431C-B9A1-C4D043DF4966}"/>
              </a:ext>
            </a:extLst>
          </p:cNvPr>
          <p:cNvSpPr>
            <a:spLocks noGrp="1" noChangeArrowheads="1"/>
          </p:cNvSpPr>
          <p:nvPr>
            <p:ph type="body" idx="1"/>
          </p:nvPr>
        </p:nvSpPr>
        <p:spPr>
          <a:xfrm>
            <a:off x="523875" y="1395413"/>
            <a:ext cx="8229600" cy="4067175"/>
          </a:xfrm>
        </p:spPr>
        <p:txBody>
          <a:bodyPr/>
          <a:lstStyle/>
          <a:p>
            <a:pPr eaLnBrk="1" hangingPunct="1">
              <a:lnSpc>
                <a:spcPct val="90000"/>
              </a:lnSpc>
              <a:buFontTx/>
              <a:buNone/>
            </a:pPr>
            <a:r>
              <a:rPr lang="en-US" altLang="en-US" sz="1600" b="1"/>
              <a:t>Elder Connection: </a:t>
            </a:r>
            <a:r>
              <a:rPr lang="en-US" altLang="en-US" sz="1600"/>
              <a:t>MPTF’s Elder Connection social workers provide needs assessment, </a:t>
            </a:r>
          </a:p>
          <a:p>
            <a:pPr eaLnBrk="1" hangingPunct="1">
              <a:lnSpc>
                <a:spcPct val="90000"/>
              </a:lnSpc>
              <a:buFontTx/>
              <a:buNone/>
            </a:pPr>
            <a:r>
              <a:rPr lang="en-US" altLang="en-US" sz="1600"/>
              <a:t>case management, counseling, information and referrals for industry members 65+ or</a:t>
            </a:r>
          </a:p>
          <a:p>
            <a:pPr eaLnBrk="1" hangingPunct="1">
              <a:lnSpc>
                <a:spcPct val="90000"/>
              </a:lnSpc>
              <a:buFontTx/>
              <a:buNone/>
            </a:pPr>
            <a:r>
              <a:rPr lang="en-US" altLang="en-US" sz="1600"/>
              <a:t>younger industry members caring for aging parents.</a:t>
            </a:r>
          </a:p>
          <a:p>
            <a:pPr eaLnBrk="1" hangingPunct="1">
              <a:lnSpc>
                <a:spcPct val="90000"/>
              </a:lnSpc>
              <a:buFontTx/>
              <a:buNone/>
            </a:pPr>
            <a:endParaRPr lang="en-US" altLang="en-US" sz="1600"/>
          </a:p>
          <a:p>
            <a:pPr eaLnBrk="1" hangingPunct="1">
              <a:lnSpc>
                <a:spcPct val="90000"/>
              </a:lnSpc>
              <a:buFontTx/>
              <a:buNone/>
            </a:pPr>
            <a:r>
              <a:rPr lang="en-US" altLang="en-US" sz="1600" b="1"/>
              <a:t>Palliative Care: </a:t>
            </a:r>
            <a:r>
              <a:rPr lang="en-US" altLang="en-US" sz="1600"/>
              <a:t>Industry members (and family members) diagnosed with a life-changing </a:t>
            </a:r>
          </a:p>
          <a:p>
            <a:pPr eaLnBrk="1" hangingPunct="1">
              <a:lnSpc>
                <a:spcPct val="90000"/>
              </a:lnSpc>
              <a:buFontTx/>
              <a:buNone/>
            </a:pPr>
            <a:r>
              <a:rPr lang="en-US" altLang="en-US" sz="1600"/>
              <a:t>illness can rely on the support of MPTF’s award-winning interdisciplinary team to help </a:t>
            </a:r>
          </a:p>
          <a:p>
            <a:pPr eaLnBrk="1" hangingPunct="1">
              <a:lnSpc>
                <a:spcPct val="90000"/>
              </a:lnSpc>
              <a:buFontTx/>
              <a:buNone/>
            </a:pPr>
            <a:r>
              <a:rPr lang="en-US" altLang="en-US" sz="1600"/>
              <a:t>improve symptom management and quality of life.</a:t>
            </a:r>
          </a:p>
          <a:p>
            <a:pPr eaLnBrk="1" hangingPunct="1">
              <a:lnSpc>
                <a:spcPct val="90000"/>
              </a:lnSpc>
              <a:buFontTx/>
              <a:buNone/>
            </a:pPr>
            <a:endParaRPr lang="en-US" altLang="en-US" sz="1600"/>
          </a:p>
          <a:p>
            <a:pPr eaLnBrk="1" hangingPunct="1">
              <a:lnSpc>
                <a:spcPct val="90000"/>
              </a:lnSpc>
              <a:buFontTx/>
              <a:buNone/>
            </a:pPr>
            <a:r>
              <a:rPr lang="en-US" altLang="en-US" sz="1600" b="1"/>
              <a:t>Daily Call Sheet:</a:t>
            </a:r>
            <a:r>
              <a:rPr lang="en-US" altLang="en-US" sz="1600"/>
              <a:t> Retired and current entertainment industry volunteers are matched </a:t>
            </a:r>
          </a:p>
          <a:p>
            <a:pPr eaLnBrk="1" hangingPunct="1">
              <a:lnSpc>
                <a:spcPct val="90000"/>
              </a:lnSpc>
              <a:buFontTx/>
              <a:buNone/>
            </a:pPr>
            <a:r>
              <a:rPr lang="en-US" altLang="en-US" sz="1600"/>
              <a:t>with industry members or parents of industry members who have difficulty leaving home </a:t>
            </a:r>
          </a:p>
          <a:p>
            <a:pPr eaLnBrk="1" hangingPunct="1">
              <a:lnSpc>
                <a:spcPct val="90000"/>
              </a:lnSpc>
              <a:buFontTx/>
              <a:buNone/>
            </a:pPr>
            <a:r>
              <a:rPr lang="en-US" altLang="en-US" sz="1600"/>
              <a:t>and would benefit from increased opportunities to socialize.</a:t>
            </a:r>
            <a:endParaRPr lang="en-US" altLang="en-US" sz="1600" b="1"/>
          </a:p>
          <a:p>
            <a:pPr eaLnBrk="1" hangingPunct="1">
              <a:lnSpc>
                <a:spcPct val="90000"/>
              </a:lnSpc>
              <a:buFontTx/>
              <a:buNone/>
            </a:pPr>
            <a:endParaRPr lang="en-US" altLang="en-US" sz="1600"/>
          </a:p>
          <a:p>
            <a:pPr eaLnBrk="1" hangingPunct="1">
              <a:lnSpc>
                <a:spcPct val="90000"/>
              </a:lnSpc>
              <a:buFontTx/>
              <a:buNone/>
            </a:pPr>
            <a:r>
              <a:rPr lang="en-US" altLang="en-US" sz="1600" b="1"/>
              <a:t>Community Volunteers:</a:t>
            </a:r>
            <a:r>
              <a:rPr lang="en-US" altLang="en-US" sz="1600"/>
              <a:t> Our volunteers support entertainment industry members living </a:t>
            </a:r>
          </a:p>
          <a:p>
            <a:pPr eaLnBrk="1" hangingPunct="1">
              <a:lnSpc>
                <a:spcPct val="90000"/>
              </a:lnSpc>
              <a:buFontTx/>
              <a:buNone/>
            </a:pPr>
            <a:r>
              <a:rPr lang="en-US" altLang="en-US" sz="1600"/>
              <a:t>at home with friendly visits, grocery shopping, tech tutors, and more.</a:t>
            </a:r>
          </a:p>
          <a:p>
            <a:pPr eaLnBrk="1" hangingPunct="1">
              <a:lnSpc>
                <a:spcPct val="90000"/>
              </a:lnSpc>
              <a:buFontTx/>
              <a:buNone/>
            </a:pPr>
            <a:endParaRPr lang="en-US" altLang="en-US" sz="2400"/>
          </a:p>
          <a:p>
            <a:pPr eaLnBrk="1" hangingPunct="1">
              <a:lnSpc>
                <a:spcPct val="90000"/>
              </a:lnSpc>
              <a:buFontTx/>
              <a:buNone/>
            </a:pPr>
            <a:endParaRPr lang="en-US" altLang="en-US" sz="2400"/>
          </a:p>
        </p:txBody>
      </p:sp>
      <p:pic>
        <p:nvPicPr>
          <p:cNvPr id="25604" name="IMG1">
            <a:hlinkClick r:id="rId2"/>
            <a:extLst>
              <a:ext uri="{FF2B5EF4-FFF2-40B4-BE49-F238E27FC236}">
                <a16:creationId xmlns:a16="http://schemas.microsoft.com/office/drawing/2014/main" id="{814A52EE-FDED-4B5E-82B4-A52DCE31A622}"/>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9C42508-A87B-4BA3-8773-B001A5411A27}"/>
              </a:ext>
            </a:extLst>
          </p:cNvPr>
          <p:cNvSpPr>
            <a:spLocks noGrp="1" noChangeArrowheads="1"/>
          </p:cNvSpPr>
          <p:nvPr>
            <p:ph type="ctrTitle"/>
          </p:nvPr>
        </p:nvSpPr>
        <p:spPr>
          <a:xfrm>
            <a:off x="685800" y="301625"/>
            <a:ext cx="7772400" cy="658813"/>
          </a:xfrm>
        </p:spPr>
        <p:txBody>
          <a:bodyPr/>
          <a:lstStyle/>
          <a:p>
            <a:r>
              <a:rPr lang="en-US" altLang="en-US" sz="2800" b="1"/>
              <a:t>How Does MPTF Help Caregivers? Contd..</a:t>
            </a:r>
            <a:endParaRPr lang="en-US" altLang="en-US" sz="2800"/>
          </a:p>
        </p:txBody>
      </p:sp>
      <p:sp>
        <p:nvSpPr>
          <p:cNvPr id="26627" name="Subtitle 2">
            <a:extLst>
              <a:ext uri="{FF2B5EF4-FFF2-40B4-BE49-F238E27FC236}">
                <a16:creationId xmlns:a16="http://schemas.microsoft.com/office/drawing/2014/main" id="{CF968B73-6990-4297-9C33-663FE868BE92}"/>
              </a:ext>
            </a:extLst>
          </p:cNvPr>
          <p:cNvSpPr>
            <a:spLocks noGrp="1" noChangeArrowheads="1"/>
          </p:cNvSpPr>
          <p:nvPr>
            <p:ph type="subTitle" idx="1"/>
          </p:nvPr>
        </p:nvSpPr>
        <p:spPr>
          <a:xfrm>
            <a:off x="685800" y="1304925"/>
            <a:ext cx="7239000" cy="3124200"/>
          </a:xfrm>
        </p:spPr>
        <p:txBody>
          <a:bodyPr/>
          <a:lstStyle/>
          <a:p>
            <a:pPr algn="l" eaLnBrk="1" hangingPunct="1">
              <a:lnSpc>
                <a:spcPct val="90000"/>
              </a:lnSpc>
            </a:pPr>
            <a:r>
              <a:rPr lang="en-US" altLang="en-US" sz="1600" b="1"/>
              <a:t>Adult Social Day Care: </a:t>
            </a:r>
            <a:r>
              <a:rPr lang="en-US" altLang="en-US" sz="1600"/>
              <a:t>MPTF offers discounted rates at WISE and Healthy Aging’s Santa Monica location to industry members in need of respite who are caring for a loved one with cognitive impairment.  Plans are underway to open another location on MPTF’s Woodland Hills campus. </a:t>
            </a:r>
          </a:p>
          <a:p>
            <a:pPr algn="l" eaLnBrk="1" hangingPunct="1">
              <a:lnSpc>
                <a:spcPct val="90000"/>
              </a:lnSpc>
            </a:pPr>
            <a:endParaRPr lang="en-US" altLang="en-US" sz="1400"/>
          </a:p>
          <a:p>
            <a:pPr algn="l" eaLnBrk="1" hangingPunct="1">
              <a:lnSpc>
                <a:spcPct val="90000"/>
              </a:lnSpc>
            </a:pPr>
            <a:r>
              <a:rPr lang="en-US" altLang="en-US" sz="1600" b="1"/>
              <a:t>Entertainment Health Insurance Solutions: </a:t>
            </a:r>
            <a:r>
              <a:rPr lang="en-US" altLang="en-US" sz="1600"/>
              <a:t>This joint partnership between MPTF and the Actors Fund offers assistance in navigating the complexities of health insurance, including the Affordable Care Act, Medicare and Medi-Cal.</a:t>
            </a:r>
          </a:p>
          <a:p>
            <a:pPr algn="l" eaLnBrk="1" hangingPunct="1">
              <a:lnSpc>
                <a:spcPct val="90000"/>
              </a:lnSpc>
            </a:pPr>
            <a:endParaRPr lang="en-US" altLang="en-US" sz="1400"/>
          </a:p>
          <a:p>
            <a:pPr algn="l" eaLnBrk="1" hangingPunct="1">
              <a:lnSpc>
                <a:spcPct val="90000"/>
              </a:lnSpc>
            </a:pPr>
            <a:r>
              <a:rPr lang="en-US" altLang="en-US" sz="1600" b="1"/>
              <a:t>Samuel Goldwyn, Jr. Center for Behavioral Health: </a:t>
            </a:r>
            <a:r>
              <a:rPr lang="en-US" altLang="en-US" sz="1600"/>
              <a:t>Individuals 55 and older seeking help in coping with mental health issues or behavioral symptoms associated with dementia are eligible to receive care at this facility on MPTF’s Woodland Hills campus. </a:t>
            </a:r>
          </a:p>
          <a:p>
            <a:pPr algn="l" eaLnBrk="1" hangingPunct="1">
              <a:lnSpc>
                <a:spcPct val="90000"/>
              </a:lnSpc>
            </a:pPr>
            <a:endParaRPr lang="en-US" altLang="en-US" sz="2400" b="1"/>
          </a:p>
          <a:p>
            <a:pPr eaLnBrk="1" hangingPunct="1">
              <a:lnSpc>
                <a:spcPct val="90000"/>
              </a:lnSpc>
            </a:pPr>
            <a:r>
              <a:rPr lang="en-US" altLang="en-US" sz="2000" b="1"/>
              <a:t>Not sure what you need or if we can help?</a:t>
            </a:r>
          </a:p>
          <a:p>
            <a:pPr eaLnBrk="1" hangingPunct="1">
              <a:lnSpc>
                <a:spcPct val="90000"/>
              </a:lnSpc>
            </a:pPr>
            <a:r>
              <a:rPr lang="en-US" altLang="en-US" sz="2000" b="1"/>
              <a:t>Call us!  We’re here for you.</a:t>
            </a:r>
          </a:p>
          <a:p>
            <a:pPr eaLnBrk="1" hangingPunct="1">
              <a:lnSpc>
                <a:spcPct val="90000"/>
              </a:lnSpc>
            </a:pPr>
            <a:r>
              <a:rPr lang="en-US" altLang="en-US" sz="2000" b="1"/>
              <a:t>(323) 634-3888</a:t>
            </a:r>
          </a:p>
          <a:p>
            <a:pPr eaLnBrk="1" hangingPunct="1">
              <a:lnSpc>
                <a:spcPct val="90000"/>
              </a:lnSpc>
            </a:pPr>
            <a:endParaRPr lang="en-US" altLang="en-US"/>
          </a:p>
          <a:p>
            <a:endParaRPr lang="en-US" altLang="en-US"/>
          </a:p>
        </p:txBody>
      </p:sp>
      <p:pic>
        <p:nvPicPr>
          <p:cNvPr id="26628" name="IMG1">
            <a:hlinkClick r:id="rId2"/>
            <a:extLst>
              <a:ext uri="{FF2B5EF4-FFF2-40B4-BE49-F238E27FC236}">
                <a16:creationId xmlns:a16="http://schemas.microsoft.com/office/drawing/2014/main" id="{45A78430-0DBF-4C40-9B68-C107F905A997}"/>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B506133-A83C-4AC4-9594-9481F2F9EBEF}"/>
              </a:ext>
            </a:extLst>
          </p:cNvPr>
          <p:cNvSpPr>
            <a:spLocks noGrp="1" noChangeArrowheads="1"/>
          </p:cNvSpPr>
          <p:nvPr>
            <p:ph type="ctrTitle"/>
          </p:nvPr>
        </p:nvSpPr>
        <p:spPr>
          <a:xfrm>
            <a:off x="609600" y="304800"/>
            <a:ext cx="7772400" cy="609600"/>
          </a:xfrm>
        </p:spPr>
        <p:txBody>
          <a:bodyPr/>
          <a:lstStyle/>
          <a:p>
            <a:r>
              <a:rPr lang="en-US" altLang="en-US" sz="2800" b="1"/>
              <a:t>Helpful Links</a:t>
            </a:r>
          </a:p>
        </p:txBody>
      </p:sp>
      <p:sp>
        <p:nvSpPr>
          <p:cNvPr id="27651" name="Subtitle 2">
            <a:extLst>
              <a:ext uri="{FF2B5EF4-FFF2-40B4-BE49-F238E27FC236}">
                <a16:creationId xmlns:a16="http://schemas.microsoft.com/office/drawing/2014/main" id="{D9F06238-FE74-415C-B9A4-C7956A77887B}"/>
              </a:ext>
            </a:extLst>
          </p:cNvPr>
          <p:cNvSpPr>
            <a:spLocks noGrp="1" noChangeArrowheads="1"/>
          </p:cNvSpPr>
          <p:nvPr>
            <p:ph type="subTitle" idx="1"/>
          </p:nvPr>
        </p:nvSpPr>
        <p:spPr>
          <a:xfrm>
            <a:off x="1295400" y="1295400"/>
            <a:ext cx="6400800" cy="1752600"/>
          </a:xfrm>
        </p:spPr>
        <p:txBody>
          <a:bodyPr/>
          <a:lstStyle/>
          <a:p>
            <a:r>
              <a:rPr lang="en-US" altLang="en-US" sz="2800">
                <a:hlinkClick r:id="rId2"/>
              </a:rPr>
              <a:t>www.caring.com</a:t>
            </a:r>
          </a:p>
          <a:p>
            <a:endParaRPr lang="en-US" altLang="en-US" sz="2800">
              <a:hlinkClick r:id="rId2"/>
            </a:endParaRPr>
          </a:p>
          <a:p>
            <a:r>
              <a:rPr lang="en-US" altLang="en-US" sz="2800">
                <a:hlinkClick r:id="rId2"/>
              </a:rPr>
              <a:t>www.homeinstead.com</a:t>
            </a:r>
          </a:p>
          <a:p>
            <a:endParaRPr lang="en-US" altLang="en-US" sz="2800">
              <a:hlinkClick r:id="rId2"/>
            </a:endParaRPr>
          </a:p>
          <a:p>
            <a:r>
              <a:rPr lang="en-US" altLang="en-US" sz="2800">
                <a:hlinkClick r:id="rId2"/>
              </a:rPr>
              <a:t>www.mptf.com</a:t>
            </a:r>
            <a:endParaRPr lang="en-US" altLang="en-US" sz="2800"/>
          </a:p>
          <a:p>
            <a:endParaRPr lang="en-US" altLang="en-US"/>
          </a:p>
        </p:txBody>
      </p:sp>
      <p:pic>
        <p:nvPicPr>
          <p:cNvPr id="27652" name="IMG1">
            <a:hlinkClick r:id="rId2"/>
            <a:extLst>
              <a:ext uri="{FF2B5EF4-FFF2-40B4-BE49-F238E27FC236}">
                <a16:creationId xmlns:a16="http://schemas.microsoft.com/office/drawing/2014/main" id="{4EF15F2C-EC81-4837-A57C-477791AB194D}"/>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A2078EC-4363-4576-83D0-98F3F652762B}"/>
              </a:ext>
            </a:extLst>
          </p:cNvPr>
          <p:cNvSpPr>
            <a:spLocks noGrp="1" noChangeArrowheads="1"/>
          </p:cNvSpPr>
          <p:nvPr>
            <p:ph type="title"/>
          </p:nvPr>
        </p:nvSpPr>
        <p:spPr>
          <a:xfrm>
            <a:off x="457200" y="274638"/>
            <a:ext cx="8229600" cy="487362"/>
          </a:xfrm>
        </p:spPr>
        <p:txBody>
          <a:bodyPr/>
          <a:lstStyle/>
          <a:p>
            <a:pPr eaLnBrk="1" hangingPunct="1"/>
            <a:r>
              <a:rPr lang="en-US" altLang="en-US" sz="2800" b="1"/>
              <a:t>Types of Caregiving</a:t>
            </a:r>
          </a:p>
        </p:txBody>
      </p:sp>
      <p:sp>
        <p:nvSpPr>
          <p:cNvPr id="6147" name="Rectangle 3">
            <a:extLst>
              <a:ext uri="{FF2B5EF4-FFF2-40B4-BE49-F238E27FC236}">
                <a16:creationId xmlns:a16="http://schemas.microsoft.com/office/drawing/2014/main" id="{BF619FF1-70D4-422E-8307-3F50161D18C4}"/>
              </a:ext>
            </a:extLst>
          </p:cNvPr>
          <p:cNvSpPr>
            <a:spLocks noGrp="1" noChangeArrowheads="1"/>
          </p:cNvSpPr>
          <p:nvPr>
            <p:ph type="body" idx="1"/>
          </p:nvPr>
        </p:nvSpPr>
        <p:spPr>
          <a:xfrm>
            <a:off x="522288" y="1028700"/>
            <a:ext cx="8229600" cy="4800600"/>
          </a:xfrm>
        </p:spPr>
        <p:txBody>
          <a:bodyPr/>
          <a:lstStyle/>
          <a:p>
            <a:pPr eaLnBrk="1" hangingPunct="1">
              <a:buFontTx/>
              <a:buNone/>
            </a:pPr>
            <a:r>
              <a:rPr lang="en-US" altLang="en-US" sz="1800" b="1"/>
              <a:t>Companionship:</a:t>
            </a:r>
            <a:r>
              <a:rPr lang="en-US" altLang="en-US" sz="1800"/>
              <a:t> visiting your person at their home or bringing </a:t>
            </a:r>
          </a:p>
          <a:p>
            <a:pPr eaLnBrk="1" hangingPunct="1">
              <a:buFontTx/>
              <a:buNone/>
            </a:pPr>
            <a:r>
              <a:rPr lang="en-US" altLang="en-US" sz="1800"/>
              <a:t>him/her to your home, phone call check-ins, accompanying your person </a:t>
            </a:r>
          </a:p>
          <a:p>
            <a:pPr eaLnBrk="1" hangingPunct="1">
              <a:buFontTx/>
              <a:buNone/>
            </a:pPr>
            <a:r>
              <a:rPr lang="en-US" altLang="en-US" sz="1800"/>
              <a:t>on errands, etc. etc. etc.</a:t>
            </a:r>
          </a:p>
          <a:p>
            <a:pPr eaLnBrk="1" hangingPunct="1">
              <a:buFontTx/>
              <a:buNone/>
            </a:pPr>
            <a:endParaRPr lang="en-US" altLang="en-US" sz="1400"/>
          </a:p>
          <a:p>
            <a:pPr eaLnBrk="1" hangingPunct="1">
              <a:buFontTx/>
              <a:buNone/>
            </a:pPr>
            <a:r>
              <a:rPr lang="en-US" altLang="en-US" sz="1800" b="1"/>
              <a:t>Logistical Support/Care Coordination:</a:t>
            </a:r>
            <a:r>
              <a:rPr lang="en-US" altLang="en-US" sz="1800"/>
              <a:t> arranging medical </a:t>
            </a:r>
          </a:p>
          <a:p>
            <a:pPr eaLnBrk="1" hangingPunct="1">
              <a:buFontTx/>
              <a:buNone/>
            </a:pPr>
            <a:r>
              <a:rPr lang="en-US" altLang="en-US" sz="1800"/>
              <a:t>appointments, pharmacy pick-up, beauty salon, grocery shopping, </a:t>
            </a:r>
          </a:p>
          <a:p>
            <a:pPr eaLnBrk="1" hangingPunct="1">
              <a:buFontTx/>
              <a:buNone/>
            </a:pPr>
            <a:r>
              <a:rPr lang="en-US" altLang="en-US" sz="1800"/>
              <a:t>caregiver scheduling/reporting, IT troubleshooting, etc. etc. etc.</a:t>
            </a:r>
          </a:p>
          <a:p>
            <a:pPr eaLnBrk="1" hangingPunct="1">
              <a:buFontTx/>
              <a:buNone/>
            </a:pPr>
            <a:endParaRPr lang="en-US" altLang="en-US" sz="1400"/>
          </a:p>
          <a:p>
            <a:pPr eaLnBrk="1" hangingPunct="1">
              <a:buFontTx/>
              <a:buNone/>
            </a:pPr>
            <a:r>
              <a:rPr lang="en-US" altLang="en-US" sz="1800" b="1"/>
              <a:t>Emotional Support:</a:t>
            </a:r>
            <a:r>
              <a:rPr lang="en-US" altLang="en-US" sz="1800"/>
              <a:t> helping your person manage depression, anxiety, </a:t>
            </a:r>
          </a:p>
          <a:p>
            <a:pPr eaLnBrk="1" hangingPunct="1">
              <a:buFontTx/>
              <a:buNone/>
            </a:pPr>
            <a:r>
              <a:rPr lang="en-US" altLang="en-US" sz="1800"/>
              <a:t>grief and loss, denial, anger, unrealized dreams, existential and </a:t>
            </a:r>
          </a:p>
          <a:p>
            <a:pPr eaLnBrk="1" hangingPunct="1">
              <a:buFontTx/>
              <a:buNone/>
            </a:pPr>
            <a:r>
              <a:rPr lang="en-US" altLang="en-US" sz="1800"/>
              <a:t>spiritual crises, etc. etc. etc.</a:t>
            </a:r>
          </a:p>
          <a:p>
            <a:pPr eaLnBrk="1" hangingPunct="1">
              <a:buFontTx/>
              <a:buNone/>
            </a:pPr>
            <a:endParaRPr lang="en-US" altLang="en-US" sz="1400"/>
          </a:p>
          <a:p>
            <a:pPr eaLnBrk="1" hangingPunct="1">
              <a:buFontTx/>
              <a:buNone/>
            </a:pPr>
            <a:r>
              <a:rPr lang="en-US" altLang="en-US" sz="1800" b="1"/>
              <a:t>Direct Care: </a:t>
            </a:r>
            <a:r>
              <a:rPr lang="en-US" altLang="en-US" sz="1800"/>
              <a:t>meal preparation, laundry and housekeeping, bathing, </a:t>
            </a:r>
          </a:p>
          <a:p>
            <a:pPr eaLnBrk="1" hangingPunct="1">
              <a:buFontTx/>
              <a:buNone/>
            </a:pPr>
            <a:r>
              <a:rPr lang="en-US" altLang="en-US" sz="1800"/>
              <a:t>dressing, toileting, etc. etc. etc.</a:t>
            </a:r>
          </a:p>
          <a:p>
            <a:pPr eaLnBrk="1" hangingPunct="1">
              <a:buFontTx/>
              <a:buNone/>
            </a:pPr>
            <a:endParaRPr lang="en-US" altLang="en-US" sz="1400"/>
          </a:p>
          <a:p>
            <a:pPr algn="ctr" eaLnBrk="1" hangingPunct="1">
              <a:buFontTx/>
              <a:buNone/>
            </a:pPr>
            <a:r>
              <a:rPr lang="en-US" altLang="en-US" sz="2400" b="1"/>
              <a:t>Etc. Etc. Etc.!!!</a:t>
            </a:r>
          </a:p>
          <a:p>
            <a:pPr eaLnBrk="1" hangingPunct="1">
              <a:buFontTx/>
              <a:buNone/>
            </a:pPr>
            <a:endParaRPr lang="en-US" altLang="en-US"/>
          </a:p>
        </p:txBody>
      </p:sp>
      <p:pic>
        <p:nvPicPr>
          <p:cNvPr id="6148" name="IMG1">
            <a:hlinkClick r:id="rId2"/>
            <a:extLst>
              <a:ext uri="{FF2B5EF4-FFF2-40B4-BE49-F238E27FC236}">
                <a16:creationId xmlns:a16="http://schemas.microsoft.com/office/drawing/2014/main" id="{F417B471-FBBF-4177-BE10-A5B22C925A44}"/>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B3FFCA6-2FEF-4053-AF3F-EE24D979D1AA}"/>
              </a:ext>
            </a:extLst>
          </p:cNvPr>
          <p:cNvSpPr>
            <a:spLocks noGrp="1" noChangeArrowheads="1"/>
          </p:cNvSpPr>
          <p:nvPr>
            <p:ph type="ctrTitle"/>
          </p:nvPr>
        </p:nvSpPr>
        <p:spPr>
          <a:xfrm>
            <a:off x="533400" y="836613"/>
            <a:ext cx="7772400" cy="765175"/>
          </a:xfrm>
        </p:spPr>
        <p:txBody>
          <a:bodyPr/>
          <a:lstStyle/>
          <a:p>
            <a:r>
              <a:rPr lang="en-US" altLang="en-US" sz="2800" b="1"/>
              <a:t>You Might Be a Caregiver If….</a:t>
            </a:r>
          </a:p>
        </p:txBody>
      </p:sp>
      <p:sp>
        <p:nvSpPr>
          <p:cNvPr id="7171" name="Subtitle 2">
            <a:extLst>
              <a:ext uri="{FF2B5EF4-FFF2-40B4-BE49-F238E27FC236}">
                <a16:creationId xmlns:a16="http://schemas.microsoft.com/office/drawing/2014/main" id="{1DB31657-DD2B-4DA3-BCF8-E461E86479BA}"/>
              </a:ext>
            </a:extLst>
          </p:cNvPr>
          <p:cNvSpPr>
            <a:spLocks noGrp="1" noChangeArrowheads="1"/>
          </p:cNvSpPr>
          <p:nvPr>
            <p:ph type="subTitle" idx="1"/>
          </p:nvPr>
        </p:nvSpPr>
        <p:spPr>
          <a:xfrm>
            <a:off x="1219200" y="2209800"/>
            <a:ext cx="6400800" cy="990600"/>
          </a:xfrm>
        </p:spPr>
        <p:txBody>
          <a:bodyPr/>
          <a:lstStyle/>
          <a:p>
            <a:r>
              <a:rPr lang="en-US" altLang="en-US">
                <a:solidFill>
                  <a:srgbClr val="FFFFFF"/>
                </a:solidFill>
                <a:latin typeface="Roboto"/>
                <a:hlinkClick r:id="rId2"/>
              </a:rPr>
              <a:t>https://youtu.be/WJUyfrsJDCY</a:t>
            </a:r>
            <a:endParaRPr lang="en-US" altLang="en-US"/>
          </a:p>
          <a:p>
            <a:endParaRPr lang="en-US" altLang="en-US"/>
          </a:p>
        </p:txBody>
      </p:sp>
      <p:pic>
        <p:nvPicPr>
          <p:cNvPr id="7172" name="IMG1">
            <a:hlinkClick r:id="rId3"/>
            <a:extLst>
              <a:ext uri="{FF2B5EF4-FFF2-40B4-BE49-F238E27FC236}">
                <a16:creationId xmlns:a16="http://schemas.microsoft.com/office/drawing/2014/main" id="{651A2FBB-11D0-4E4F-95FD-6ADAD653F9A4}"/>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AA63297-07F7-409B-B8FF-730260BB36B5}"/>
              </a:ext>
            </a:extLst>
          </p:cNvPr>
          <p:cNvSpPr>
            <a:spLocks noGrp="1" noChangeArrowheads="1"/>
          </p:cNvSpPr>
          <p:nvPr>
            <p:ph type="title"/>
          </p:nvPr>
        </p:nvSpPr>
        <p:spPr>
          <a:xfrm>
            <a:off x="457200" y="274638"/>
            <a:ext cx="8229600" cy="715962"/>
          </a:xfrm>
        </p:spPr>
        <p:txBody>
          <a:bodyPr/>
          <a:lstStyle/>
          <a:p>
            <a:pPr eaLnBrk="1" hangingPunct="1"/>
            <a:r>
              <a:rPr lang="en-US" altLang="en-US" sz="2800" b="1"/>
              <a:t>Recognizing Signs of Change</a:t>
            </a:r>
          </a:p>
        </p:txBody>
      </p:sp>
      <p:sp>
        <p:nvSpPr>
          <p:cNvPr id="8195" name="Rectangle 3">
            <a:extLst>
              <a:ext uri="{FF2B5EF4-FFF2-40B4-BE49-F238E27FC236}">
                <a16:creationId xmlns:a16="http://schemas.microsoft.com/office/drawing/2014/main" id="{6199AC9B-1EDB-42C3-96F9-952255DEC3AF}"/>
              </a:ext>
            </a:extLst>
          </p:cNvPr>
          <p:cNvSpPr>
            <a:spLocks noGrp="1" noChangeArrowheads="1"/>
          </p:cNvSpPr>
          <p:nvPr>
            <p:ph type="body" idx="1"/>
          </p:nvPr>
        </p:nvSpPr>
        <p:spPr>
          <a:xfrm>
            <a:off x="457200" y="1219200"/>
            <a:ext cx="8229600" cy="4267200"/>
          </a:xfrm>
        </p:spPr>
        <p:txBody>
          <a:bodyPr/>
          <a:lstStyle/>
          <a:p>
            <a:pPr marL="0" indent="0" eaLnBrk="1" hangingPunct="1">
              <a:buFontTx/>
              <a:buNone/>
            </a:pPr>
            <a:r>
              <a:rPr lang="en-US" altLang="en-US" sz="2400"/>
              <a:t>● Driving Risks</a:t>
            </a:r>
          </a:p>
          <a:p>
            <a:pPr marL="0" indent="0" eaLnBrk="1" hangingPunct="1">
              <a:buFontTx/>
              <a:buNone/>
            </a:pPr>
            <a:endParaRPr lang="en-US" altLang="en-US" sz="1200"/>
          </a:p>
          <a:p>
            <a:pPr marL="0" indent="0" eaLnBrk="1" hangingPunct="1">
              <a:buFontTx/>
              <a:buNone/>
            </a:pPr>
            <a:r>
              <a:rPr lang="en-US" altLang="en-US" sz="2400"/>
              <a:t>● Mobility Changes/Falls</a:t>
            </a:r>
          </a:p>
          <a:p>
            <a:pPr marL="0" indent="0" eaLnBrk="1" hangingPunct="1">
              <a:buFontTx/>
              <a:buNone/>
            </a:pPr>
            <a:endParaRPr lang="en-US" altLang="en-US" sz="1200"/>
          </a:p>
          <a:p>
            <a:pPr marL="0" indent="0" eaLnBrk="1" hangingPunct="1">
              <a:buFontTx/>
              <a:buNone/>
            </a:pPr>
            <a:r>
              <a:rPr lang="en-US" altLang="en-US" sz="2400"/>
              <a:t>● Difficulty in Performing Independent Activities of Daily Living (IADLs)– meal preparation, driving, cleaning, managing finances</a:t>
            </a:r>
          </a:p>
          <a:p>
            <a:pPr marL="0" indent="0" eaLnBrk="1" hangingPunct="1">
              <a:buFontTx/>
              <a:buNone/>
            </a:pPr>
            <a:endParaRPr lang="en-US" altLang="en-US" sz="1200"/>
          </a:p>
          <a:p>
            <a:pPr marL="0" indent="0" eaLnBrk="1" hangingPunct="1">
              <a:buFontTx/>
              <a:buNone/>
            </a:pPr>
            <a:r>
              <a:rPr lang="en-US" altLang="en-US" sz="2400"/>
              <a:t>● Increased Reluctance to Visits from Family/Friends</a:t>
            </a:r>
          </a:p>
          <a:p>
            <a:pPr marL="0" indent="0" eaLnBrk="1" hangingPunct="1">
              <a:buFontTx/>
              <a:buNone/>
            </a:pPr>
            <a:endParaRPr lang="en-US" altLang="en-US" sz="1200"/>
          </a:p>
          <a:p>
            <a:pPr marL="0" indent="0" eaLnBrk="1" hangingPunct="1">
              <a:buFontTx/>
              <a:buNone/>
            </a:pPr>
            <a:r>
              <a:rPr lang="en-US" altLang="en-US" sz="2400"/>
              <a:t>● Increased Confusion/Disorientation</a:t>
            </a:r>
          </a:p>
          <a:p>
            <a:pPr marL="0" indent="0" eaLnBrk="1" hangingPunct="1">
              <a:buFontTx/>
              <a:buNone/>
            </a:pPr>
            <a:endParaRPr lang="en-US" altLang="en-US" sz="1200"/>
          </a:p>
          <a:p>
            <a:pPr marL="0" indent="0" eaLnBrk="1" hangingPunct="1">
              <a:buFontTx/>
              <a:buNone/>
            </a:pPr>
            <a:r>
              <a:rPr lang="en-US" altLang="en-US" sz="2400"/>
              <a:t>● Personality Changes</a:t>
            </a:r>
          </a:p>
          <a:p>
            <a:pPr marL="0" indent="0" eaLnBrk="1" hangingPunct="1">
              <a:buFontTx/>
              <a:buNone/>
            </a:pPr>
            <a:endParaRPr lang="en-US" altLang="en-US"/>
          </a:p>
        </p:txBody>
      </p:sp>
      <p:pic>
        <p:nvPicPr>
          <p:cNvPr id="8196" name="IMG1">
            <a:hlinkClick r:id="rId2"/>
            <a:extLst>
              <a:ext uri="{FF2B5EF4-FFF2-40B4-BE49-F238E27FC236}">
                <a16:creationId xmlns:a16="http://schemas.microsoft.com/office/drawing/2014/main" id="{7891C760-CF64-4ED9-A898-9F9CE03EFB65}"/>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E902ED8-363C-4B53-B0A9-CFB2BCE32385}"/>
              </a:ext>
            </a:extLst>
          </p:cNvPr>
          <p:cNvSpPr>
            <a:spLocks noGrp="1" noChangeArrowheads="1"/>
          </p:cNvSpPr>
          <p:nvPr>
            <p:ph type="title"/>
          </p:nvPr>
        </p:nvSpPr>
        <p:spPr>
          <a:xfrm>
            <a:off x="457200" y="274638"/>
            <a:ext cx="8229600" cy="868362"/>
          </a:xfrm>
        </p:spPr>
        <p:txBody>
          <a:bodyPr/>
          <a:lstStyle/>
          <a:p>
            <a:pPr eaLnBrk="1" hangingPunct="1"/>
            <a:r>
              <a:rPr lang="en-US" altLang="en-US" sz="2800" b="1"/>
              <a:t>Dealing with “Difficult” Behaviors</a:t>
            </a:r>
          </a:p>
        </p:txBody>
      </p:sp>
      <p:sp>
        <p:nvSpPr>
          <p:cNvPr id="5123" name="Rectangle 3">
            <a:extLst>
              <a:ext uri="{FF2B5EF4-FFF2-40B4-BE49-F238E27FC236}">
                <a16:creationId xmlns:a16="http://schemas.microsoft.com/office/drawing/2014/main" id="{ED11C514-7C37-4848-99B3-206FB216EC2B}"/>
              </a:ext>
            </a:extLst>
          </p:cNvPr>
          <p:cNvSpPr>
            <a:spLocks noGrp="1" noChangeArrowheads="1"/>
          </p:cNvSpPr>
          <p:nvPr>
            <p:ph type="body" idx="1"/>
          </p:nvPr>
        </p:nvSpPr>
        <p:spPr>
          <a:xfrm>
            <a:off x="457200" y="1600200"/>
            <a:ext cx="8229600" cy="3810000"/>
          </a:xfrm>
        </p:spPr>
        <p:txBody>
          <a:bodyPr/>
          <a:lstStyle/>
          <a:p>
            <a:pPr marL="0" indent="0" eaLnBrk="1" hangingPunct="1">
              <a:buFontTx/>
              <a:buNone/>
              <a:defRPr/>
            </a:pPr>
            <a:r>
              <a:rPr lang="en-US" altLang="en-US" sz="2400" dirty="0"/>
              <a:t>● Communication</a:t>
            </a:r>
          </a:p>
          <a:p>
            <a:pPr marL="0" indent="0" eaLnBrk="1" hangingPunct="1">
              <a:buFontTx/>
              <a:buNone/>
              <a:defRPr/>
            </a:pPr>
            <a:endParaRPr lang="en-US" altLang="en-US" sz="1200" dirty="0"/>
          </a:p>
          <a:p>
            <a:pPr marL="0" indent="0" eaLnBrk="1" hangingPunct="1">
              <a:buFontTx/>
              <a:buNone/>
              <a:defRPr/>
            </a:pPr>
            <a:endParaRPr lang="en-US" altLang="en-US" sz="1200" dirty="0"/>
          </a:p>
          <a:p>
            <a:pPr marL="0" indent="0" eaLnBrk="1" hangingPunct="1">
              <a:buFontTx/>
              <a:buNone/>
              <a:defRPr/>
            </a:pPr>
            <a:r>
              <a:rPr lang="en-US" altLang="en-US" sz="2400" dirty="0"/>
              <a:t>● Denial/Resistance</a:t>
            </a:r>
          </a:p>
          <a:p>
            <a:pPr eaLnBrk="1" hangingPunct="1">
              <a:defRPr/>
            </a:pPr>
            <a:endParaRPr lang="en-US" altLang="en-US" sz="1200" dirty="0"/>
          </a:p>
          <a:p>
            <a:pPr marL="0" indent="0" eaLnBrk="1" hangingPunct="1">
              <a:buFontTx/>
              <a:buNone/>
              <a:defRPr/>
            </a:pPr>
            <a:endParaRPr lang="en-US" altLang="en-US" sz="1200" dirty="0"/>
          </a:p>
          <a:p>
            <a:pPr marL="0" indent="0" eaLnBrk="1" hangingPunct="1">
              <a:buFontTx/>
              <a:buNone/>
              <a:defRPr/>
            </a:pPr>
            <a:r>
              <a:rPr lang="en-US" altLang="en-US" sz="2400" dirty="0"/>
              <a:t>● Autonomy and Self-Determination</a:t>
            </a:r>
          </a:p>
          <a:p>
            <a:pPr eaLnBrk="1" hangingPunct="1">
              <a:defRPr/>
            </a:pPr>
            <a:endParaRPr lang="en-US" altLang="en-US" dirty="0"/>
          </a:p>
          <a:p>
            <a:pPr marL="0" indent="0" eaLnBrk="1" hangingPunct="1">
              <a:buFontTx/>
              <a:buNone/>
              <a:defRPr/>
            </a:pPr>
            <a:r>
              <a:rPr lang="en-US" altLang="en-US" sz="2000" dirty="0"/>
              <a:t>Why are these behaviors “difficult”?  How would you want to be cared for if the roles were reversed?</a:t>
            </a:r>
          </a:p>
        </p:txBody>
      </p:sp>
      <p:pic>
        <p:nvPicPr>
          <p:cNvPr id="9220" name="IMG1">
            <a:hlinkClick r:id="rId2"/>
            <a:extLst>
              <a:ext uri="{FF2B5EF4-FFF2-40B4-BE49-F238E27FC236}">
                <a16:creationId xmlns:a16="http://schemas.microsoft.com/office/drawing/2014/main" id="{87F051C1-9888-46EC-BE1B-1222C3939757}"/>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A723C7C-B09C-4CFE-A21B-7B5D7E47B8C1}"/>
              </a:ext>
            </a:extLst>
          </p:cNvPr>
          <p:cNvSpPr>
            <a:spLocks noGrp="1" noChangeArrowheads="1"/>
          </p:cNvSpPr>
          <p:nvPr>
            <p:ph type="ctrTitle"/>
          </p:nvPr>
        </p:nvSpPr>
        <p:spPr>
          <a:xfrm>
            <a:off x="685800" y="457200"/>
            <a:ext cx="7772400" cy="990600"/>
          </a:xfrm>
        </p:spPr>
        <p:txBody>
          <a:bodyPr/>
          <a:lstStyle/>
          <a:p>
            <a:r>
              <a:rPr lang="en-US" altLang="en-US" sz="3200" b="1"/>
              <a:t>Practical Matters:  A Glossary of Terms for Caregivers</a:t>
            </a:r>
          </a:p>
        </p:txBody>
      </p:sp>
      <p:pic>
        <p:nvPicPr>
          <p:cNvPr id="10243" name="Picture 4" descr="A close up of a newspaper&#10;&#10;Description automatically generated">
            <a:extLst>
              <a:ext uri="{FF2B5EF4-FFF2-40B4-BE49-F238E27FC236}">
                <a16:creationId xmlns:a16="http://schemas.microsoft.com/office/drawing/2014/main" id="{772C5916-C0DF-4DD3-820A-DDE31181B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28800"/>
            <a:ext cx="5038725"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IMG1">
            <a:hlinkClick r:id="rId3"/>
            <a:extLst>
              <a:ext uri="{FF2B5EF4-FFF2-40B4-BE49-F238E27FC236}">
                <a16:creationId xmlns:a16="http://schemas.microsoft.com/office/drawing/2014/main" id="{94FB4627-F9DD-40F2-B202-726F0264729A}"/>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A91F8ED-FAD2-4CD0-BD14-70F39D3BD2C6}"/>
              </a:ext>
            </a:extLst>
          </p:cNvPr>
          <p:cNvSpPr>
            <a:spLocks noGrp="1" noChangeArrowheads="1"/>
          </p:cNvSpPr>
          <p:nvPr>
            <p:ph type="title"/>
          </p:nvPr>
        </p:nvSpPr>
        <p:spPr>
          <a:xfrm>
            <a:off x="457200" y="274638"/>
            <a:ext cx="8229600" cy="639762"/>
          </a:xfrm>
        </p:spPr>
        <p:txBody>
          <a:bodyPr/>
          <a:lstStyle/>
          <a:p>
            <a:pPr eaLnBrk="1" hangingPunct="1"/>
            <a:r>
              <a:rPr lang="en-US" altLang="en-US" sz="2800" b="1"/>
              <a:t>Glossary of Terms: Health Insurance</a:t>
            </a:r>
          </a:p>
        </p:txBody>
      </p:sp>
      <p:sp>
        <p:nvSpPr>
          <p:cNvPr id="11267" name="Rectangle 3">
            <a:extLst>
              <a:ext uri="{FF2B5EF4-FFF2-40B4-BE49-F238E27FC236}">
                <a16:creationId xmlns:a16="http://schemas.microsoft.com/office/drawing/2014/main" id="{EDE122B7-5AE3-4F1A-8C2F-8D5431B5CB74}"/>
              </a:ext>
            </a:extLst>
          </p:cNvPr>
          <p:cNvSpPr>
            <a:spLocks noGrp="1" noChangeArrowheads="1"/>
          </p:cNvSpPr>
          <p:nvPr>
            <p:ph type="body" idx="1"/>
          </p:nvPr>
        </p:nvSpPr>
        <p:spPr>
          <a:xfrm>
            <a:off x="523875" y="1074738"/>
            <a:ext cx="8229600" cy="5249862"/>
          </a:xfrm>
        </p:spPr>
        <p:txBody>
          <a:bodyPr/>
          <a:lstStyle/>
          <a:p>
            <a:pPr marL="0" indent="0" eaLnBrk="1" hangingPunct="1">
              <a:buFontTx/>
              <a:buNone/>
            </a:pPr>
            <a:r>
              <a:rPr lang="en-US" altLang="en-US" sz="1600" b="1"/>
              <a:t>Medicare:</a:t>
            </a:r>
            <a:r>
              <a:rPr lang="en-US" altLang="en-US" sz="1600"/>
              <a:t> Medicare is a federal health insurance program for people 65 years and above or younger individuals who have been ruled permanently disabled by the Social Security Administration for at least two years.  Medicare is broken up into several parts.   Medicare Part A covers inpatient hospitalizations. Medicare Part B covers 80% of the costs of most outpatient services.  Medicare D provides partial prescription drug coverage.  Individuals who do not have employer-based retiree health (i.e. MPI) need to elect additional coverage through a Medicare Advantage or supplement plan as well as a prescription drug plan in order to cover 100% of costs (minus co-pays).</a:t>
            </a:r>
          </a:p>
          <a:p>
            <a:pPr marL="0" indent="0" eaLnBrk="1" hangingPunct="1">
              <a:buFontTx/>
              <a:buNone/>
            </a:pPr>
            <a:endParaRPr lang="en-US" altLang="en-US" sz="1400"/>
          </a:p>
          <a:p>
            <a:pPr marL="0" indent="0" eaLnBrk="1" hangingPunct="1">
              <a:buFontTx/>
              <a:buNone/>
            </a:pPr>
            <a:r>
              <a:rPr lang="en-US" altLang="en-US" sz="1600" b="1"/>
              <a:t>Medicaid/Medi-Cal:</a:t>
            </a:r>
            <a:r>
              <a:rPr lang="en-US" altLang="en-US" sz="1600"/>
              <a:t> This insurance program uses a combination of federal and state dollars to provide health insurance benefits to certain persons who are elderly, disabled or low-income.  For qualified individuals in a community-based setting, Medicaid/Medi-Cal can cover costs toward in-home caregivers (IHSS program), prescription medications, and secondary health insurance coverage to Medicare.  Medicaid/Medi-Cal covers room and board costs at skilled nursing facilities for individuals who must remain there permanently.</a:t>
            </a:r>
          </a:p>
          <a:p>
            <a:pPr marL="0" indent="0" eaLnBrk="1" hangingPunct="1">
              <a:buFontTx/>
              <a:buNone/>
            </a:pPr>
            <a:endParaRPr lang="en-US" altLang="en-US" sz="1400"/>
          </a:p>
          <a:p>
            <a:pPr marL="0" indent="0" eaLnBrk="1" hangingPunct="1">
              <a:buFontTx/>
              <a:buNone/>
            </a:pPr>
            <a:r>
              <a:rPr lang="en-US" altLang="en-US" sz="1600" b="1"/>
              <a:t>Long Term Care Insurance:</a:t>
            </a:r>
            <a:r>
              <a:rPr lang="en-US" altLang="en-US" sz="1600"/>
              <a:t>  A private insurance policy similar to a life insurance policy that can help cover in-home caregivers or assisted living facility costs.  These policies require monthly premium payments.</a:t>
            </a:r>
          </a:p>
          <a:p>
            <a:pPr marL="0" indent="0" eaLnBrk="1" hangingPunct="1">
              <a:buFontTx/>
              <a:buNone/>
            </a:pPr>
            <a:endParaRPr lang="en-US" altLang="en-US" sz="1600"/>
          </a:p>
        </p:txBody>
      </p:sp>
      <p:pic>
        <p:nvPicPr>
          <p:cNvPr id="11268" name="IMG1">
            <a:hlinkClick r:id="rId3"/>
            <a:extLst>
              <a:ext uri="{FF2B5EF4-FFF2-40B4-BE49-F238E27FC236}">
                <a16:creationId xmlns:a16="http://schemas.microsoft.com/office/drawing/2014/main" id="{1DB6E1A5-3F02-4FFF-8738-C51D9F3F4200}"/>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C55C89F-0259-457B-869F-8F708CA11CB9}"/>
              </a:ext>
            </a:extLst>
          </p:cNvPr>
          <p:cNvSpPr>
            <a:spLocks noGrp="1" noChangeArrowheads="1"/>
          </p:cNvSpPr>
          <p:nvPr>
            <p:ph type="title"/>
          </p:nvPr>
        </p:nvSpPr>
        <p:spPr>
          <a:xfrm>
            <a:off x="457200" y="274638"/>
            <a:ext cx="8229600" cy="868362"/>
          </a:xfrm>
        </p:spPr>
        <p:txBody>
          <a:bodyPr/>
          <a:lstStyle/>
          <a:p>
            <a:pPr eaLnBrk="1" hangingPunct="1"/>
            <a:r>
              <a:rPr lang="en-US" altLang="en-US" sz="2800" b="1"/>
              <a:t>Glossary of Terms: </a:t>
            </a:r>
            <a:br>
              <a:rPr lang="en-US" altLang="en-US" sz="2800" b="1"/>
            </a:br>
            <a:r>
              <a:rPr lang="en-US" altLang="en-US" sz="2800" b="1"/>
              <a:t>Important Legal Documents Part I</a:t>
            </a:r>
          </a:p>
        </p:txBody>
      </p:sp>
      <p:sp>
        <p:nvSpPr>
          <p:cNvPr id="15363" name="Rectangle 3">
            <a:extLst>
              <a:ext uri="{FF2B5EF4-FFF2-40B4-BE49-F238E27FC236}">
                <a16:creationId xmlns:a16="http://schemas.microsoft.com/office/drawing/2014/main" id="{F836FA5C-E83C-493D-9117-D4E846B4DD84}"/>
              </a:ext>
            </a:extLst>
          </p:cNvPr>
          <p:cNvSpPr>
            <a:spLocks noGrp="1" noChangeArrowheads="1"/>
          </p:cNvSpPr>
          <p:nvPr>
            <p:ph type="body" idx="1"/>
          </p:nvPr>
        </p:nvSpPr>
        <p:spPr>
          <a:xfrm>
            <a:off x="423863" y="1322388"/>
            <a:ext cx="8229600" cy="4316412"/>
          </a:xfrm>
        </p:spPr>
        <p:txBody>
          <a:bodyPr/>
          <a:lstStyle/>
          <a:p>
            <a:pPr marL="0" indent="0" eaLnBrk="1" hangingPunct="1">
              <a:buFontTx/>
              <a:buNone/>
              <a:defRPr/>
            </a:pPr>
            <a:r>
              <a:rPr lang="en-US" altLang="en-US" sz="1600" b="1" dirty="0"/>
              <a:t>Power of Attorney for Finances*</a:t>
            </a:r>
            <a:r>
              <a:rPr lang="en-US" altLang="en-US" sz="1600" dirty="0"/>
              <a:t>: This legal document grants a designated individual the authority to manage another person’s money and other financial affairs. This document must be notarized in order to be valid.  A Power of Attorney for Finances can be set up to take effect at the request of the grantor or at such time when the grantor is formally declared incapacitated by two qualified physicians.  </a:t>
            </a:r>
          </a:p>
          <a:p>
            <a:pPr marL="0" indent="0" eaLnBrk="1" hangingPunct="1">
              <a:buFontTx/>
              <a:buNone/>
              <a:defRPr/>
            </a:pPr>
            <a:endParaRPr lang="en-US" altLang="en-US" sz="1400" dirty="0"/>
          </a:p>
          <a:p>
            <a:pPr marL="0" indent="0" eaLnBrk="1" hangingPunct="1">
              <a:buFontTx/>
              <a:buNone/>
              <a:defRPr/>
            </a:pPr>
            <a:r>
              <a:rPr lang="en-US" altLang="en-US" sz="1600" b="1" dirty="0"/>
              <a:t>Power of Attorney for Health</a:t>
            </a:r>
            <a:r>
              <a:rPr lang="en-US" altLang="en-US" sz="1600" dirty="0"/>
              <a:t> </a:t>
            </a:r>
            <a:r>
              <a:rPr lang="en-US" altLang="en-US" sz="1600" b="1" dirty="0"/>
              <a:t>Care*</a:t>
            </a:r>
            <a:r>
              <a:rPr lang="en-US" altLang="en-US" sz="1600" dirty="0"/>
              <a:t>/Advanced Health Care Directive: This legal document grants a designated agent the authority to make health care decisions for a person who is unable to speak for him/herself.  This document does not have to be notarized in order to be valid; it becomes legal with two witness signatures.  One witness cannot be related by  blood or marriage.  Some Advanced Health Care Directives only nominate a health care proxy to make decisions; some directives also provide stipulations as to care wishes.  </a:t>
            </a:r>
            <a:endParaRPr lang="en-US" altLang="en-US" sz="1600" b="1" dirty="0"/>
          </a:p>
          <a:p>
            <a:pPr marL="0" indent="0" eaLnBrk="1" hangingPunct="1">
              <a:buFontTx/>
              <a:buNone/>
              <a:defRPr/>
            </a:pPr>
            <a:endParaRPr lang="en-US" altLang="en-US" sz="1600" dirty="0"/>
          </a:p>
          <a:p>
            <a:pPr marL="0" indent="0" eaLnBrk="1" hangingPunct="1">
              <a:buFontTx/>
              <a:buNone/>
              <a:defRPr/>
            </a:pPr>
            <a:r>
              <a:rPr lang="en-US" altLang="en-US" sz="1600" b="1" dirty="0"/>
              <a:t>*NOTE</a:t>
            </a:r>
            <a:r>
              <a:rPr lang="en-US" altLang="en-US" sz="1600" dirty="0"/>
              <a:t>: In California, Power of Attorney for Finances and Power of Attorney for Health Care must be executed as separate documents.  In other states, these powers of attorney may be combined and known as “Uniform Power of Attorney.”</a:t>
            </a:r>
          </a:p>
          <a:p>
            <a:pPr eaLnBrk="1" hangingPunct="1">
              <a:defRPr/>
            </a:pPr>
            <a:endParaRPr lang="en-US" altLang="en-US" dirty="0"/>
          </a:p>
          <a:p>
            <a:pPr eaLnBrk="1" hangingPunct="1">
              <a:buFontTx/>
              <a:buNone/>
              <a:defRPr/>
            </a:pPr>
            <a:endParaRPr lang="en-US" altLang="en-US" dirty="0"/>
          </a:p>
          <a:p>
            <a:pPr eaLnBrk="1" hangingPunct="1">
              <a:defRPr/>
            </a:pPr>
            <a:endParaRPr lang="en-US" altLang="en-US" dirty="0"/>
          </a:p>
        </p:txBody>
      </p:sp>
      <p:pic>
        <p:nvPicPr>
          <p:cNvPr id="13316" name="IMG1">
            <a:hlinkClick r:id="rId2"/>
            <a:extLst>
              <a:ext uri="{FF2B5EF4-FFF2-40B4-BE49-F238E27FC236}">
                <a16:creationId xmlns:a16="http://schemas.microsoft.com/office/drawing/2014/main" id="{7B962E09-3CE0-48A5-BC09-C8DAF9F72517}"/>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086600" y="6324600"/>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2430</Words>
  <Application>Microsoft Office PowerPoint</Application>
  <PresentationFormat>On-screen Show (4:3)</PresentationFormat>
  <Paragraphs>173</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Roboto</vt:lpstr>
      <vt:lpstr>Default Design</vt:lpstr>
      <vt:lpstr>Are You Losing Sleep Over a Loved One?   You Might Be a Caregiver!  </vt:lpstr>
      <vt:lpstr>What is a Caregiver?</vt:lpstr>
      <vt:lpstr>Types of Caregiving</vt:lpstr>
      <vt:lpstr>You Might Be a Caregiver If….</vt:lpstr>
      <vt:lpstr>Recognizing Signs of Change</vt:lpstr>
      <vt:lpstr>Dealing with “Difficult” Behaviors</vt:lpstr>
      <vt:lpstr>Practical Matters:  A Glossary of Terms for Caregivers</vt:lpstr>
      <vt:lpstr>Glossary of Terms: Health Insurance</vt:lpstr>
      <vt:lpstr>Glossary of Terms:  Important Legal Documents Part I</vt:lpstr>
      <vt:lpstr>Glossary of Terms:  Important Legal Documents Part II</vt:lpstr>
      <vt:lpstr>Glossary of Terms:  The Professional Care Team Part I</vt:lpstr>
      <vt:lpstr>Glossary of Terms:  The Professional Care Team Part II</vt:lpstr>
      <vt:lpstr>Glossary of Terms:  Community-Based Programs &amp; Services</vt:lpstr>
      <vt:lpstr>Glossary of Terms: Levels of Care and Housing Alternatives</vt:lpstr>
      <vt:lpstr>Caregiver Burnout</vt:lpstr>
      <vt:lpstr>The 40/70 Rule and the 50/50 Rule</vt:lpstr>
      <vt:lpstr>Signs of Caregiver Burnout</vt:lpstr>
      <vt:lpstr>Risks of Caregiver Burnout</vt:lpstr>
      <vt:lpstr>PowerPoint Presentation</vt:lpstr>
      <vt:lpstr> Five Questions to Ask </vt:lpstr>
      <vt:lpstr>How Does MPTF Help Caregivers?</vt:lpstr>
      <vt:lpstr>How Does MPTF Help Caregivers? Contd..</vt:lpstr>
      <vt:lpstr>Helpful Links</vt:lpstr>
    </vt:vector>
  </TitlesOfParts>
  <Company>MPTF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FOR YOUR AGING PARENTS</dc:title>
  <dc:creator>IT</dc:creator>
  <cp:lastModifiedBy>Malinda Bernard</cp:lastModifiedBy>
  <cp:revision>258</cp:revision>
  <cp:lastPrinted>2019-08-14T20:59:24Z</cp:lastPrinted>
  <dcterms:created xsi:type="dcterms:W3CDTF">2013-06-19T21:32:15Z</dcterms:created>
  <dcterms:modified xsi:type="dcterms:W3CDTF">2020-06-10T16:52:11Z</dcterms:modified>
</cp:coreProperties>
</file>