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3DFA8-2358-4026-AEA8-306DAC88FFB5}"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309B67D3-2E06-4DEE-8C6A-1441940639F3}">
      <dgm:prSet/>
      <dgm:spPr/>
      <dgm:t>
        <a:bodyPr/>
        <a:lstStyle/>
        <a:p>
          <a:pPr>
            <a:lnSpc>
              <a:spcPct val="100000"/>
            </a:lnSpc>
            <a:defRPr b="1"/>
          </a:pPr>
          <a:r>
            <a:rPr lang="en-US" b="1"/>
            <a:t>Solution Focused Coping</a:t>
          </a:r>
          <a:endParaRPr lang="en-US" dirty="0"/>
        </a:p>
      </dgm:t>
    </dgm:pt>
    <dgm:pt modelId="{BE9A764F-330F-497C-8AD4-D37DF17ED7EE}" type="parTrans" cxnId="{8627E473-1E4A-4B59-8AD4-11D74331B9CA}">
      <dgm:prSet/>
      <dgm:spPr/>
      <dgm:t>
        <a:bodyPr/>
        <a:lstStyle/>
        <a:p>
          <a:endParaRPr lang="en-US"/>
        </a:p>
      </dgm:t>
    </dgm:pt>
    <dgm:pt modelId="{14B9650E-F61F-495D-9D8E-B7AF485A97A0}" type="sibTrans" cxnId="{8627E473-1E4A-4B59-8AD4-11D74331B9CA}">
      <dgm:prSet/>
      <dgm:spPr/>
      <dgm:t>
        <a:bodyPr/>
        <a:lstStyle/>
        <a:p>
          <a:endParaRPr lang="en-US"/>
        </a:p>
      </dgm:t>
    </dgm:pt>
    <dgm:pt modelId="{2ED87ABD-A195-479A-8308-6601BC408413}">
      <dgm:prSet/>
      <dgm:spPr/>
      <dgm:t>
        <a:bodyPr/>
        <a:lstStyle/>
        <a:p>
          <a:pPr>
            <a:lnSpc>
              <a:spcPct val="100000"/>
            </a:lnSpc>
          </a:pPr>
          <a:r>
            <a:rPr lang="en-US" dirty="0"/>
            <a:t>Usually consists of engagement, information gathering, problem-solving and learning new skills as it relates to managing stressors.  Is generally viewed as an active and more effective way of dealing with stress as compared with emotion focused coping.   Works well for people who perceive that they have some control over the stress in their lives.  </a:t>
          </a:r>
        </a:p>
      </dgm:t>
    </dgm:pt>
    <dgm:pt modelId="{F1362C48-9292-4582-83D7-014AF1863361}" type="parTrans" cxnId="{F861107B-AD3C-45EB-A37A-747E997FA51D}">
      <dgm:prSet/>
      <dgm:spPr/>
      <dgm:t>
        <a:bodyPr/>
        <a:lstStyle/>
        <a:p>
          <a:endParaRPr lang="en-US"/>
        </a:p>
      </dgm:t>
    </dgm:pt>
    <dgm:pt modelId="{FCAFA40F-2AFA-4C8D-B495-FA65F24D6620}" type="sibTrans" cxnId="{F861107B-AD3C-45EB-A37A-747E997FA51D}">
      <dgm:prSet/>
      <dgm:spPr/>
      <dgm:t>
        <a:bodyPr/>
        <a:lstStyle/>
        <a:p>
          <a:endParaRPr lang="en-US"/>
        </a:p>
      </dgm:t>
    </dgm:pt>
    <dgm:pt modelId="{329ABF56-F7F5-4BA2-B02D-0BEC8738035D}">
      <dgm:prSet/>
      <dgm:spPr/>
      <dgm:t>
        <a:bodyPr/>
        <a:lstStyle/>
        <a:p>
          <a:pPr>
            <a:lnSpc>
              <a:spcPct val="100000"/>
            </a:lnSpc>
            <a:defRPr b="1"/>
          </a:pPr>
          <a:r>
            <a:rPr lang="en-US" b="1"/>
            <a:t>Emotion Focused Coping</a:t>
          </a:r>
          <a:endParaRPr lang="en-US" dirty="0"/>
        </a:p>
      </dgm:t>
    </dgm:pt>
    <dgm:pt modelId="{6D29DA51-7656-4B26-8A02-592994467238}" type="parTrans" cxnId="{542A64DD-5CD3-4D43-9545-81A28EB18607}">
      <dgm:prSet/>
      <dgm:spPr/>
      <dgm:t>
        <a:bodyPr/>
        <a:lstStyle/>
        <a:p>
          <a:endParaRPr lang="en-US"/>
        </a:p>
      </dgm:t>
    </dgm:pt>
    <dgm:pt modelId="{31DC88C3-99A8-4982-A476-5E408C306827}" type="sibTrans" cxnId="{542A64DD-5CD3-4D43-9545-81A28EB18607}">
      <dgm:prSet/>
      <dgm:spPr/>
      <dgm:t>
        <a:bodyPr/>
        <a:lstStyle/>
        <a:p>
          <a:endParaRPr lang="en-US"/>
        </a:p>
      </dgm:t>
    </dgm:pt>
    <dgm:pt modelId="{7900CA5D-760E-430F-9450-5F711147B9C0}">
      <dgm:prSet/>
      <dgm:spPr/>
      <dgm:t>
        <a:bodyPr/>
        <a:lstStyle/>
        <a:p>
          <a:pPr>
            <a:lnSpc>
              <a:spcPct val="100000"/>
            </a:lnSpc>
          </a:pPr>
          <a:r>
            <a:rPr lang="en-US"/>
            <a:t>Usually consists of releasing pent-up emotions, employing distraction techniques, and using humor to diffuse and deflect stress. Is sometimes viewed as a passive and less effective way of dealing with stress, but works well for people who perceive that there is little that can be done to change the stressor or situation.</a:t>
          </a:r>
          <a:endParaRPr lang="en-US" dirty="0"/>
        </a:p>
      </dgm:t>
    </dgm:pt>
    <dgm:pt modelId="{4C781B5B-0EC2-4183-9715-1D6838F3ED36}" type="parTrans" cxnId="{30ADEE51-B0EB-4D6D-8445-AF1C189E8348}">
      <dgm:prSet/>
      <dgm:spPr/>
      <dgm:t>
        <a:bodyPr/>
        <a:lstStyle/>
        <a:p>
          <a:endParaRPr lang="en-US"/>
        </a:p>
      </dgm:t>
    </dgm:pt>
    <dgm:pt modelId="{576CAA18-0B15-46E5-AA65-5910959ED325}" type="sibTrans" cxnId="{30ADEE51-B0EB-4D6D-8445-AF1C189E8348}">
      <dgm:prSet/>
      <dgm:spPr/>
      <dgm:t>
        <a:bodyPr/>
        <a:lstStyle/>
        <a:p>
          <a:endParaRPr lang="en-US"/>
        </a:p>
      </dgm:t>
    </dgm:pt>
    <dgm:pt modelId="{395E71A0-A33A-42B8-996F-DB33421C0BF6}">
      <dgm:prSet/>
      <dgm:spPr/>
      <dgm:t>
        <a:bodyPr/>
        <a:lstStyle/>
        <a:p>
          <a:r>
            <a:rPr lang="en-US"/>
            <a:t>-Lazarus &amp; Folkman, </a:t>
          </a:r>
          <a:r>
            <a:rPr lang="en-US" u="sng"/>
            <a:t>Stress, Appraisal &amp; Coping</a:t>
          </a:r>
          <a:endParaRPr lang="en-US"/>
        </a:p>
      </dgm:t>
    </dgm:pt>
    <dgm:pt modelId="{84042F9A-05D4-4943-8C6A-EE958BFC2C7B}" type="parTrans" cxnId="{487293A6-AF62-4EFE-8598-92478BF23C4A}">
      <dgm:prSet/>
      <dgm:spPr/>
      <dgm:t>
        <a:bodyPr/>
        <a:lstStyle/>
        <a:p>
          <a:endParaRPr lang="en-US"/>
        </a:p>
      </dgm:t>
    </dgm:pt>
    <dgm:pt modelId="{11DEE443-50AF-40A2-AB4F-6628B5C7DB06}" type="sibTrans" cxnId="{487293A6-AF62-4EFE-8598-92478BF23C4A}">
      <dgm:prSet/>
      <dgm:spPr/>
      <dgm:t>
        <a:bodyPr/>
        <a:lstStyle/>
        <a:p>
          <a:endParaRPr lang="en-US"/>
        </a:p>
      </dgm:t>
    </dgm:pt>
    <dgm:pt modelId="{7CD5871B-E17E-4655-A538-53AE6F58D204}" type="pres">
      <dgm:prSet presAssocID="{18A3DFA8-2358-4026-AEA8-306DAC88FFB5}" presName="root" presStyleCnt="0">
        <dgm:presLayoutVars>
          <dgm:dir/>
          <dgm:resizeHandles val="exact"/>
        </dgm:presLayoutVars>
      </dgm:prSet>
      <dgm:spPr/>
    </dgm:pt>
    <dgm:pt modelId="{8E06E819-D4EA-417D-8A96-FED95790F227}" type="pres">
      <dgm:prSet presAssocID="{309B67D3-2E06-4DEE-8C6A-1441940639F3}" presName="compNode" presStyleCnt="0"/>
      <dgm:spPr/>
    </dgm:pt>
    <dgm:pt modelId="{D1416F4B-0435-4390-8FA8-C4CBA745F0DC}" type="pres">
      <dgm:prSet presAssocID="{309B67D3-2E06-4DEE-8C6A-1441940639F3}" presName="iconRect" presStyleLbl="node1" presStyleIdx="0" presStyleCnt="2" custScaleX="1267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EF3EAE3A-97EC-4B07-BA61-924F8CC44191}" type="pres">
      <dgm:prSet presAssocID="{309B67D3-2E06-4DEE-8C6A-1441940639F3}" presName="iconSpace" presStyleCnt="0"/>
      <dgm:spPr/>
    </dgm:pt>
    <dgm:pt modelId="{735B809A-4449-4BCA-BB5A-A6A71CBB7823}" type="pres">
      <dgm:prSet presAssocID="{309B67D3-2E06-4DEE-8C6A-1441940639F3}" presName="parTx" presStyleLbl="revTx" presStyleIdx="0" presStyleCnt="4">
        <dgm:presLayoutVars>
          <dgm:chMax val="0"/>
          <dgm:chPref val="0"/>
        </dgm:presLayoutVars>
      </dgm:prSet>
      <dgm:spPr/>
    </dgm:pt>
    <dgm:pt modelId="{E75102E0-DBD6-4F7D-98B3-315CA14717A8}" type="pres">
      <dgm:prSet presAssocID="{309B67D3-2E06-4DEE-8C6A-1441940639F3}" presName="txSpace" presStyleCnt="0"/>
      <dgm:spPr/>
    </dgm:pt>
    <dgm:pt modelId="{C3BDE08A-89BE-47D6-A15A-73DF737EAA18}" type="pres">
      <dgm:prSet presAssocID="{309B67D3-2E06-4DEE-8C6A-1441940639F3}" presName="desTx" presStyleLbl="revTx" presStyleIdx="1" presStyleCnt="4">
        <dgm:presLayoutVars/>
      </dgm:prSet>
      <dgm:spPr/>
    </dgm:pt>
    <dgm:pt modelId="{8A35B913-14BE-437D-A3DC-48A026987266}" type="pres">
      <dgm:prSet presAssocID="{14B9650E-F61F-495D-9D8E-B7AF485A97A0}" presName="sibTrans" presStyleCnt="0"/>
      <dgm:spPr/>
    </dgm:pt>
    <dgm:pt modelId="{64B42660-E41F-4321-BBE2-D9BAE54C3B1A}" type="pres">
      <dgm:prSet presAssocID="{329ABF56-F7F5-4BA2-B02D-0BEC8738035D}" presName="compNode" presStyleCnt="0"/>
      <dgm:spPr/>
    </dgm:pt>
    <dgm:pt modelId="{5B43126C-DDA1-4F14-8DF8-8A4FB1E79A12}" type="pres">
      <dgm:prSet presAssocID="{329ABF56-F7F5-4BA2-B02D-0BEC873803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Face with Solid Fill"/>
        </a:ext>
      </dgm:extLst>
    </dgm:pt>
    <dgm:pt modelId="{1A6A1B87-FBE7-4E10-A856-B842FA588232}" type="pres">
      <dgm:prSet presAssocID="{329ABF56-F7F5-4BA2-B02D-0BEC8738035D}" presName="iconSpace" presStyleCnt="0"/>
      <dgm:spPr/>
    </dgm:pt>
    <dgm:pt modelId="{E45C70A0-1A36-4BC3-91D4-A991758C9F68}" type="pres">
      <dgm:prSet presAssocID="{329ABF56-F7F5-4BA2-B02D-0BEC8738035D}" presName="parTx" presStyleLbl="revTx" presStyleIdx="2" presStyleCnt="4">
        <dgm:presLayoutVars>
          <dgm:chMax val="0"/>
          <dgm:chPref val="0"/>
        </dgm:presLayoutVars>
      </dgm:prSet>
      <dgm:spPr/>
    </dgm:pt>
    <dgm:pt modelId="{94C22B80-64BE-4CE6-88D8-418249DB4103}" type="pres">
      <dgm:prSet presAssocID="{329ABF56-F7F5-4BA2-B02D-0BEC8738035D}" presName="txSpace" presStyleCnt="0"/>
      <dgm:spPr/>
    </dgm:pt>
    <dgm:pt modelId="{E7FC48E6-23D0-465F-A73F-3A236F530A81}" type="pres">
      <dgm:prSet presAssocID="{329ABF56-F7F5-4BA2-B02D-0BEC8738035D}" presName="desTx" presStyleLbl="revTx" presStyleIdx="3" presStyleCnt="4">
        <dgm:presLayoutVars/>
      </dgm:prSet>
      <dgm:spPr/>
    </dgm:pt>
  </dgm:ptLst>
  <dgm:cxnLst>
    <dgm:cxn modelId="{2FD41D27-EAD8-4871-8343-C726BFB6B5A8}" type="presOf" srcId="{2ED87ABD-A195-479A-8308-6601BC408413}" destId="{C3BDE08A-89BE-47D6-A15A-73DF737EAA18}" srcOrd="0" destOrd="0" presId="urn:microsoft.com/office/officeart/2018/2/layout/IconLabelDescriptionList"/>
    <dgm:cxn modelId="{B4BBAC64-3D46-4273-903D-8A24808B5D54}" type="presOf" srcId="{18A3DFA8-2358-4026-AEA8-306DAC88FFB5}" destId="{7CD5871B-E17E-4655-A538-53AE6F58D204}" srcOrd="0" destOrd="0" presId="urn:microsoft.com/office/officeart/2018/2/layout/IconLabelDescriptionList"/>
    <dgm:cxn modelId="{20489445-66A4-489C-AED0-113AC25754F6}" type="presOf" srcId="{7900CA5D-760E-430F-9450-5F711147B9C0}" destId="{E7FC48E6-23D0-465F-A73F-3A236F530A81}" srcOrd="0" destOrd="0" presId="urn:microsoft.com/office/officeart/2018/2/layout/IconLabelDescriptionList"/>
    <dgm:cxn modelId="{EE10266B-C055-47F0-82E4-A9CCBB3CE55C}" type="presOf" srcId="{309B67D3-2E06-4DEE-8C6A-1441940639F3}" destId="{735B809A-4449-4BCA-BB5A-A6A71CBB7823}" srcOrd="0" destOrd="0" presId="urn:microsoft.com/office/officeart/2018/2/layout/IconLabelDescriptionList"/>
    <dgm:cxn modelId="{BA0D426B-90CA-4727-BADD-7F4689B2CEC3}" type="presOf" srcId="{395E71A0-A33A-42B8-996F-DB33421C0BF6}" destId="{E7FC48E6-23D0-465F-A73F-3A236F530A81}" srcOrd="0" destOrd="1" presId="urn:microsoft.com/office/officeart/2018/2/layout/IconLabelDescriptionList"/>
    <dgm:cxn modelId="{30ADEE51-B0EB-4D6D-8445-AF1C189E8348}" srcId="{329ABF56-F7F5-4BA2-B02D-0BEC8738035D}" destId="{7900CA5D-760E-430F-9450-5F711147B9C0}" srcOrd="0" destOrd="0" parTransId="{4C781B5B-0EC2-4183-9715-1D6838F3ED36}" sibTransId="{576CAA18-0B15-46E5-AA65-5910959ED325}"/>
    <dgm:cxn modelId="{8627E473-1E4A-4B59-8AD4-11D74331B9CA}" srcId="{18A3DFA8-2358-4026-AEA8-306DAC88FFB5}" destId="{309B67D3-2E06-4DEE-8C6A-1441940639F3}" srcOrd="0" destOrd="0" parTransId="{BE9A764F-330F-497C-8AD4-D37DF17ED7EE}" sibTransId="{14B9650E-F61F-495D-9D8E-B7AF485A97A0}"/>
    <dgm:cxn modelId="{F861107B-AD3C-45EB-A37A-747E997FA51D}" srcId="{309B67D3-2E06-4DEE-8C6A-1441940639F3}" destId="{2ED87ABD-A195-479A-8308-6601BC408413}" srcOrd="0" destOrd="0" parTransId="{F1362C48-9292-4582-83D7-014AF1863361}" sibTransId="{FCAFA40F-2AFA-4C8D-B495-FA65F24D6620}"/>
    <dgm:cxn modelId="{64E23093-E83F-44EF-BCDE-68C3291F030F}" type="presOf" srcId="{329ABF56-F7F5-4BA2-B02D-0BEC8738035D}" destId="{E45C70A0-1A36-4BC3-91D4-A991758C9F68}" srcOrd="0" destOrd="0" presId="urn:microsoft.com/office/officeart/2018/2/layout/IconLabelDescriptionList"/>
    <dgm:cxn modelId="{487293A6-AF62-4EFE-8598-92478BF23C4A}" srcId="{7900CA5D-760E-430F-9450-5F711147B9C0}" destId="{395E71A0-A33A-42B8-996F-DB33421C0BF6}" srcOrd="0" destOrd="0" parTransId="{84042F9A-05D4-4943-8C6A-EE958BFC2C7B}" sibTransId="{11DEE443-50AF-40A2-AB4F-6628B5C7DB06}"/>
    <dgm:cxn modelId="{542A64DD-5CD3-4D43-9545-81A28EB18607}" srcId="{18A3DFA8-2358-4026-AEA8-306DAC88FFB5}" destId="{329ABF56-F7F5-4BA2-B02D-0BEC8738035D}" srcOrd="1" destOrd="0" parTransId="{6D29DA51-7656-4B26-8A02-592994467238}" sibTransId="{31DC88C3-99A8-4982-A476-5E408C306827}"/>
    <dgm:cxn modelId="{C77474B6-0A98-4FDC-B8A5-FADAFE6AD9E8}" type="presParOf" srcId="{7CD5871B-E17E-4655-A538-53AE6F58D204}" destId="{8E06E819-D4EA-417D-8A96-FED95790F227}" srcOrd="0" destOrd="0" presId="urn:microsoft.com/office/officeart/2018/2/layout/IconLabelDescriptionList"/>
    <dgm:cxn modelId="{CA17211A-B3E5-4509-BCA2-4E4A726BC380}" type="presParOf" srcId="{8E06E819-D4EA-417D-8A96-FED95790F227}" destId="{D1416F4B-0435-4390-8FA8-C4CBA745F0DC}" srcOrd="0" destOrd="0" presId="urn:microsoft.com/office/officeart/2018/2/layout/IconLabelDescriptionList"/>
    <dgm:cxn modelId="{7B0FE91E-58BC-484B-8130-7A6C6B3B4FDD}" type="presParOf" srcId="{8E06E819-D4EA-417D-8A96-FED95790F227}" destId="{EF3EAE3A-97EC-4B07-BA61-924F8CC44191}" srcOrd="1" destOrd="0" presId="urn:microsoft.com/office/officeart/2018/2/layout/IconLabelDescriptionList"/>
    <dgm:cxn modelId="{9590A717-66E2-40BC-8A49-AA652CA9F267}" type="presParOf" srcId="{8E06E819-D4EA-417D-8A96-FED95790F227}" destId="{735B809A-4449-4BCA-BB5A-A6A71CBB7823}" srcOrd="2" destOrd="0" presId="urn:microsoft.com/office/officeart/2018/2/layout/IconLabelDescriptionList"/>
    <dgm:cxn modelId="{D9DEFAAE-5F7C-4583-A4E4-45BB6CC3A65F}" type="presParOf" srcId="{8E06E819-D4EA-417D-8A96-FED95790F227}" destId="{E75102E0-DBD6-4F7D-98B3-315CA14717A8}" srcOrd="3" destOrd="0" presId="urn:microsoft.com/office/officeart/2018/2/layout/IconLabelDescriptionList"/>
    <dgm:cxn modelId="{33DC092A-8EDE-4522-A759-36A57BCE7D1E}" type="presParOf" srcId="{8E06E819-D4EA-417D-8A96-FED95790F227}" destId="{C3BDE08A-89BE-47D6-A15A-73DF737EAA18}" srcOrd="4" destOrd="0" presId="urn:microsoft.com/office/officeart/2018/2/layout/IconLabelDescriptionList"/>
    <dgm:cxn modelId="{018E719D-3366-4EDF-BB4D-BA166C5A7679}" type="presParOf" srcId="{7CD5871B-E17E-4655-A538-53AE6F58D204}" destId="{8A35B913-14BE-437D-A3DC-48A026987266}" srcOrd="1" destOrd="0" presId="urn:microsoft.com/office/officeart/2018/2/layout/IconLabelDescriptionList"/>
    <dgm:cxn modelId="{F5B4FA3F-DD6B-4598-9D7E-9DDB5F2BC3C4}" type="presParOf" srcId="{7CD5871B-E17E-4655-A538-53AE6F58D204}" destId="{64B42660-E41F-4321-BBE2-D9BAE54C3B1A}" srcOrd="2" destOrd="0" presId="urn:microsoft.com/office/officeart/2018/2/layout/IconLabelDescriptionList"/>
    <dgm:cxn modelId="{6D2E5412-0A76-44D4-B67C-7A1568D6144E}" type="presParOf" srcId="{64B42660-E41F-4321-BBE2-D9BAE54C3B1A}" destId="{5B43126C-DDA1-4F14-8DF8-8A4FB1E79A12}" srcOrd="0" destOrd="0" presId="urn:microsoft.com/office/officeart/2018/2/layout/IconLabelDescriptionList"/>
    <dgm:cxn modelId="{87577997-D5F8-41CE-B943-0155A150E051}" type="presParOf" srcId="{64B42660-E41F-4321-BBE2-D9BAE54C3B1A}" destId="{1A6A1B87-FBE7-4E10-A856-B842FA588232}" srcOrd="1" destOrd="0" presId="urn:microsoft.com/office/officeart/2018/2/layout/IconLabelDescriptionList"/>
    <dgm:cxn modelId="{1A3A6414-8F73-4FA6-8C77-80110226EF51}" type="presParOf" srcId="{64B42660-E41F-4321-BBE2-D9BAE54C3B1A}" destId="{E45C70A0-1A36-4BC3-91D4-A991758C9F68}" srcOrd="2" destOrd="0" presId="urn:microsoft.com/office/officeart/2018/2/layout/IconLabelDescriptionList"/>
    <dgm:cxn modelId="{CF7942AD-D3A1-4E93-8BEB-1FB049ABE019}" type="presParOf" srcId="{64B42660-E41F-4321-BBE2-D9BAE54C3B1A}" destId="{94C22B80-64BE-4CE6-88D8-418249DB4103}" srcOrd="3" destOrd="0" presId="urn:microsoft.com/office/officeart/2018/2/layout/IconLabelDescriptionList"/>
    <dgm:cxn modelId="{F2419E27-D26B-411B-97B5-9EA50F4717C1}" type="presParOf" srcId="{64B42660-E41F-4321-BBE2-D9BAE54C3B1A}" destId="{E7FC48E6-23D0-465F-A73F-3A236F530A8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6F4B-0435-4390-8FA8-C4CBA745F0DC}">
      <dsp:nvSpPr>
        <dsp:cNvPr id="0" name=""/>
        <dsp:cNvSpPr/>
      </dsp:nvSpPr>
      <dsp:spPr>
        <a:xfrm>
          <a:off x="211490" y="179937"/>
          <a:ext cx="1912537" cy="13817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5B809A-4449-4BCA-BB5A-A6A71CBB7823}">
      <dsp:nvSpPr>
        <dsp:cNvPr id="0" name=""/>
        <dsp:cNvSpPr/>
      </dsp:nvSpPr>
      <dsp:spPr>
        <a:xfrm>
          <a:off x="413235" y="1727801"/>
          <a:ext cx="4311566" cy="59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b="1" kern="1200"/>
            <a:t>Solution Focused Coping</a:t>
          </a:r>
          <a:endParaRPr lang="en-US" sz="3300" kern="1200" dirty="0"/>
        </a:p>
      </dsp:txBody>
      <dsp:txXfrm>
        <a:off x="413235" y="1727801"/>
        <a:ext cx="4311566" cy="592191"/>
      </dsp:txXfrm>
    </dsp:sp>
    <dsp:sp modelId="{C3BDE08A-89BE-47D6-A15A-73DF737EAA18}">
      <dsp:nvSpPr>
        <dsp:cNvPr id="0" name=""/>
        <dsp:cNvSpPr/>
      </dsp:nvSpPr>
      <dsp:spPr>
        <a:xfrm>
          <a:off x="413235" y="2397241"/>
          <a:ext cx="4311566" cy="1645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Usually consists of engagement, information gathering, problem-solving and learning new skills as it relates to managing stressors.  Is generally viewed as an active and more effective way of dealing with stress as compared with emotion focused coping.   Works well for people who perceive that they have some control over the stress in their lives.  </a:t>
          </a:r>
        </a:p>
      </dsp:txBody>
      <dsp:txXfrm>
        <a:off x="413235" y="2397241"/>
        <a:ext cx="4311566" cy="1645139"/>
      </dsp:txXfrm>
    </dsp:sp>
    <dsp:sp modelId="{5B43126C-DDA1-4F14-8DF8-8A4FB1E79A12}">
      <dsp:nvSpPr>
        <dsp:cNvPr id="0" name=""/>
        <dsp:cNvSpPr/>
      </dsp:nvSpPr>
      <dsp:spPr>
        <a:xfrm>
          <a:off x="5479325" y="179937"/>
          <a:ext cx="1509048" cy="1381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5C70A0-1A36-4BC3-91D4-A991758C9F68}">
      <dsp:nvSpPr>
        <dsp:cNvPr id="0" name=""/>
        <dsp:cNvSpPr/>
      </dsp:nvSpPr>
      <dsp:spPr>
        <a:xfrm>
          <a:off x="5479325" y="1727801"/>
          <a:ext cx="4311566" cy="59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b="1" kern="1200"/>
            <a:t>Emotion Focused Coping</a:t>
          </a:r>
          <a:endParaRPr lang="en-US" sz="3300" kern="1200" dirty="0"/>
        </a:p>
      </dsp:txBody>
      <dsp:txXfrm>
        <a:off x="5479325" y="1727801"/>
        <a:ext cx="4311566" cy="592191"/>
      </dsp:txXfrm>
    </dsp:sp>
    <dsp:sp modelId="{E7FC48E6-23D0-465F-A73F-3A236F530A81}">
      <dsp:nvSpPr>
        <dsp:cNvPr id="0" name=""/>
        <dsp:cNvSpPr/>
      </dsp:nvSpPr>
      <dsp:spPr>
        <a:xfrm>
          <a:off x="5479325" y="2397241"/>
          <a:ext cx="4311566" cy="1645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Usually consists of releasing pent-up emotions, employing distraction techniques, and using humor to diffuse and deflect stress. Is sometimes viewed as a passive and less effective way of dealing with stress, but works well for people who perceive that there is little that can be done to change the stressor or situation.</a:t>
          </a:r>
          <a:endParaRPr lang="en-US" sz="1700" kern="1200" dirty="0"/>
        </a:p>
        <a:p>
          <a:pPr marL="171450" lvl="1" indent="-171450" algn="l" defTabSz="755650">
            <a:lnSpc>
              <a:spcPct val="90000"/>
            </a:lnSpc>
            <a:spcBef>
              <a:spcPct val="0"/>
            </a:spcBef>
            <a:spcAft>
              <a:spcPct val="15000"/>
            </a:spcAft>
            <a:buChar char="•"/>
          </a:pPr>
          <a:r>
            <a:rPr lang="en-US" sz="1700" kern="1200"/>
            <a:t>-Lazarus &amp; Folkman, </a:t>
          </a:r>
          <a:r>
            <a:rPr lang="en-US" sz="1700" u="sng" kern="1200"/>
            <a:t>Stress, Appraisal &amp; Coping</a:t>
          </a:r>
          <a:endParaRPr lang="en-US" sz="1700" kern="1200"/>
        </a:p>
      </dsp:txBody>
      <dsp:txXfrm>
        <a:off x="5479325" y="2397241"/>
        <a:ext cx="4311566" cy="164513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B3101-A9BF-4A38-B926-C6F3DB87D765}" type="datetimeFigureOut">
              <a:rPr lang="en-US" smtClean="0"/>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0DD74-5066-4774-870B-FB5DAD901F93}" type="slidenum">
              <a:rPr lang="en-US" smtClean="0"/>
              <a:t>‹#›</a:t>
            </a:fld>
            <a:endParaRPr lang="en-US"/>
          </a:p>
        </p:txBody>
      </p:sp>
    </p:spTree>
    <p:extLst>
      <p:ext uri="{BB962C8B-B14F-4D97-AF65-F5344CB8AC3E}">
        <p14:creationId xmlns:p14="http://schemas.microsoft.com/office/powerpoint/2010/main" val="164695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0DD74-5066-4774-870B-FB5DAD901F93}" type="slidenum">
              <a:rPr lang="en-US" smtClean="0"/>
              <a:t>2</a:t>
            </a:fld>
            <a:endParaRPr lang="en-US"/>
          </a:p>
        </p:txBody>
      </p:sp>
    </p:spTree>
    <p:extLst>
      <p:ext uri="{BB962C8B-B14F-4D97-AF65-F5344CB8AC3E}">
        <p14:creationId xmlns:p14="http://schemas.microsoft.com/office/powerpoint/2010/main" val="23288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0DD74-5066-4774-870B-FB5DAD901F93}" type="slidenum">
              <a:rPr lang="en-US" smtClean="0"/>
              <a:t>4</a:t>
            </a:fld>
            <a:endParaRPr lang="en-US"/>
          </a:p>
        </p:txBody>
      </p:sp>
    </p:spTree>
    <p:extLst>
      <p:ext uri="{BB962C8B-B14F-4D97-AF65-F5344CB8AC3E}">
        <p14:creationId xmlns:p14="http://schemas.microsoft.com/office/powerpoint/2010/main" val="420301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0DD74-5066-4774-870B-FB5DAD901F93}" type="slidenum">
              <a:rPr lang="en-US" smtClean="0"/>
              <a:t>7</a:t>
            </a:fld>
            <a:endParaRPr lang="en-US"/>
          </a:p>
        </p:txBody>
      </p:sp>
    </p:spTree>
    <p:extLst>
      <p:ext uri="{BB962C8B-B14F-4D97-AF65-F5344CB8AC3E}">
        <p14:creationId xmlns:p14="http://schemas.microsoft.com/office/powerpoint/2010/main" val="27612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4CBA-D993-4BAF-BF7B-3777550E2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ACC14-A28D-4BA2-A59C-75DE061CE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13EBE2-3289-42DF-A894-9F9FBFE0F971}"/>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5" name="Footer Placeholder 4">
            <a:extLst>
              <a:ext uri="{FF2B5EF4-FFF2-40B4-BE49-F238E27FC236}">
                <a16:creationId xmlns:a16="http://schemas.microsoft.com/office/drawing/2014/main" id="{0EBBF796-1B81-4DE6-8790-D68F9FA5E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621EE-A7B7-4B36-84F7-0AAE9C888EEB}"/>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2573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A994-5364-4A14-B156-2CE1E59558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33C49-159C-4E9C-952C-324234C94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BEBB4-3BDF-4F38-8931-143DBD2A35D9}"/>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5" name="Footer Placeholder 4">
            <a:extLst>
              <a:ext uri="{FF2B5EF4-FFF2-40B4-BE49-F238E27FC236}">
                <a16:creationId xmlns:a16="http://schemas.microsoft.com/office/drawing/2014/main" id="{72F8A6EE-2DAB-4E7A-9D1D-39AFD870B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CB4BA-A1CE-47BC-9497-4DD3592B5F5D}"/>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160481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F4AE9-A727-44D3-B07A-53E1A75E4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0F068-A72E-4A53-A867-3F9E892E7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F409D-0AC1-45A7-8685-A605AA266CD6}"/>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5" name="Footer Placeholder 4">
            <a:extLst>
              <a:ext uri="{FF2B5EF4-FFF2-40B4-BE49-F238E27FC236}">
                <a16:creationId xmlns:a16="http://schemas.microsoft.com/office/drawing/2014/main" id="{964C1487-4FE3-4340-B226-D60DE89D9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CB9AF-F3C8-4588-BC70-DD989297F68F}"/>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381173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8999-87CF-4EC7-8024-05FA71781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7BDB6-C737-4A4F-B3B7-DBDBCF7D0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7F854-E8EA-42BD-9F06-517AE75976DC}"/>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5" name="Footer Placeholder 4">
            <a:extLst>
              <a:ext uri="{FF2B5EF4-FFF2-40B4-BE49-F238E27FC236}">
                <a16:creationId xmlns:a16="http://schemas.microsoft.com/office/drawing/2014/main" id="{3B8B1334-537C-4ACE-85AD-D5026B2F3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DF262-C118-49B3-873F-C477BE6A853D}"/>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382343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0DB9-C351-4DE4-B47F-84F693D327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FB989-1132-4B86-BF43-96CD2E3F2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88E850-7805-4527-8F86-AFD586C09412}"/>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5" name="Footer Placeholder 4">
            <a:extLst>
              <a:ext uri="{FF2B5EF4-FFF2-40B4-BE49-F238E27FC236}">
                <a16:creationId xmlns:a16="http://schemas.microsoft.com/office/drawing/2014/main" id="{1F87E6A3-07B5-48F3-AE05-A80D57C66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AD995-57DA-4115-BF25-59DBEFA2AC96}"/>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269125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575A-975A-4EE8-B4B2-0A4398B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61C4A-1721-4518-9A18-B06529E0C1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60F2E-9D64-44DC-A610-8935FD07B1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D3C232-C1BA-4C8C-94BD-CB27E195D227}"/>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6" name="Footer Placeholder 5">
            <a:extLst>
              <a:ext uri="{FF2B5EF4-FFF2-40B4-BE49-F238E27FC236}">
                <a16:creationId xmlns:a16="http://schemas.microsoft.com/office/drawing/2014/main" id="{339FDF65-225E-4D01-BD78-A3AC55B6E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3A6B7-51C4-4FFA-902F-9AA9EEA334D3}"/>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239991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AE4D-D0EC-401D-AA20-09D26CF64F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F676DC-A724-4A35-B6A4-DCDA4A4C1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B26E7-6C10-4A88-B5DD-0798652334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73900-29E0-4F12-BBAC-5E78FD359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5D7947-9022-449E-8D3D-6672B5A151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E83433-35C4-4DEC-9E6F-FC450E27C68D}"/>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8" name="Footer Placeholder 7">
            <a:extLst>
              <a:ext uri="{FF2B5EF4-FFF2-40B4-BE49-F238E27FC236}">
                <a16:creationId xmlns:a16="http://schemas.microsoft.com/office/drawing/2014/main" id="{7CF76688-9663-4606-B803-DE4E5B6E6A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366DFC-5B33-4224-BF84-BEB5B533D5A5}"/>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160939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2417-7DA2-4977-83C7-99F1196CFF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0CD11-D104-4237-9368-AA6D29E1AEA6}"/>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4" name="Footer Placeholder 3">
            <a:extLst>
              <a:ext uri="{FF2B5EF4-FFF2-40B4-BE49-F238E27FC236}">
                <a16:creationId xmlns:a16="http://schemas.microsoft.com/office/drawing/2014/main" id="{A0885A08-9298-49CF-9AA5-9C4F33633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C5B064-44AD-41E3-A352-375481377E35}"/>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120316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7A545D-AC2F-4DB1-A310-890EC1666FBC}"/>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3" name="Footer Placeholder 2">
            <a:extLst>
              <a:ext uri="{FF2B5EF4-FFF2-40B4-BE49-F238E27FC236}">
                <a16:creationId xmlns:a16="http://schemas.microsoft.com/office/drawing/2014/main" id="{578FF3C4-FA3B-494E-81AD-F67B9A6C36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4AC64-0275-4CEC-BFA8-B83A35C5E207}"/>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298898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BCE4-F051-4ED9-BAE6-4306D0F9D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356C5B-584C-4539-A986-9185C9AE1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B237DC-D5A6-4201-917D-287E31479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FDE63-9070-42AD-994D-08D6CAD75BCF}"/>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6" name="Footer Placeholder 5">
            <a:extLst>
              <a:ext uri="{FF2B5EF4-FFF2-40B4-BE49-F238E27FC236}">
                <a16:creationId xmlns:a16="http://schemas.microsoft.com/office/drawing/2014/main" id="{0168BF9A-9C00-4322-9ABE-0F6C78D0F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CFC1D-DD2F-4232-8FB6-BE5B5B1007FA}"/>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395888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AB8B-374B-41C1-973A-3745F3DA8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D3D0F-4FC6-4C78-9A22-A8BB79764E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C600F2-7642-4E29-856A-63CEFC4F0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76C1F-6B6F-4736-8217-E2042DB5603C}"/>
              </a:ext>
            </a:extLst>
          </p:cNvPr>
          <p:cNvSpPr>
            <a:spLocks noGrp="1"/>
          </p:cNvSpPr>
          <p:nvPr>
            <p:ph type="dt" sz="half" idx="10"/>
          </p:nvPr>
        </p:nvSpPr>
        <p:spPr/>
        <p:txBody>
          <a:bodyPr/>
          <a:lstStyle/>
          <a:p>
            <a:fld id="{D1D1E3EA-4AB5-4752-B0CC-9FA63F8E3378}" type="datetimeFigureOut">
              <a:rPr lang="en-US" smtClean="0"/>
              <a:t>5/3/2020</a:t>
            </a:fld>
            <a:endParaRPr lang="en-US"/>
          </a:p>
        </p:txBody>
      </p:sp>
      <p:sp>
        <p:nvSpPr>
          <p:cNvPr id="6" name="Footer Placeholder 5">
            <a:extLst>
              <a:ext uri="{FF2B5EF4-FFF2-40B4-BE49-F238E27FC236}">
                <a16:creationId xmlns:a16="http://schemas.microsoft.com/office/drawing/2014/main" id="{B7414E5B-8815-42D6-BEF3-5A9764C98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4C460-11A8-4490-BFBA-58076A9B5C11}"/>
              </a:ext>
            </a:extLst>
          </p:cNvPr>
          <p:cNvSpPr>
            <a:spLocks noGrp="1"/>
          </p:cNvSpPr>
          <p:nvPr>
            <p:ph type="sldNum" sz="quarter" idx="12"/>
          </p:nvPr>
        </p:nvSpPr>
        <p:spPr/>
        <p:txBody>
          <a:bodyPr/>
          <a:lstStyle/>
          <a:p>
            <a:fld id="{4E20CE06-F6B1-42DB-B792-4489E8402350}" type="slidenum">
              <a:rPr lang="en-US" smtClean="0"/>
              <a:t>‹#›</a:t>
            </a:fld>
            <a:endParaRPr lang="en-US"/>
          </a:p>
        </p:txBody>
      </p:sp>
    </p:spTree>
    <p:extLst>
      <p:ext uri="{BB962C8B-B14F-4D97-AF65-F5344CB8AC3E}">
        <p14:creationId xmlns:p14="http://schemas.microsoft.com/office/powerpoint/2010/main" val="232737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F051D-41EE-4AD0-906F-6155373BDD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2097C6-59EF-4F18-9FBF-0496DF2C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C4DB7-8C7C-4BA1-994C-526C11188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1E3EA-4AB5-4752-B0CC-9FA63F8E3378}" type="datetimeFigureOut">
              <a:rPr lang="en-US" smtClean="0"/>
              <a:t>5/3/2020</a:t>
            </a:fld>
            <a:endParaRPr lang="en-US"/>
          </a:p>
        </p:txBody>
      </p:sp>
      <p:sp>
        <p:nvSpPr>
          <p:cNvPr id="5" name="Footer Placeholder 4">
            <a:extLst>
              <a:ext uri="{FF2B5EF4-FFF2-40B4-BE49-F238E27FC236}">
                <a16:creationId xmlns:a16="http://schemas.microsoft.com/office/drawing/2014/main" id="{C2152231-5785-44F4-BD78-6EBE97216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910E9E-B2B1-4741-91C0-DF3D88833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CE06-F6B1-42DB-B792-4489E8402350}" type="slidenum">
              <a:rPr lang="en-US" smtClean="0"/>
              <a:t>‹#›</a:t>
            </a:fld>
            <a:endParaRPr lang="en-US"/>
          </a:p>
        </p:txBody>
      </p:sp>
    </p:spTree>
    <p:extLst>
      <p:ext uri="{BB962C8B-B14F-4D97-AF65-F5344CB8AC3E}">
        <p14:creationId xmlns:p14="http://schemas.microsoft.com/office/powerpoint/2010/main" val="422106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ptf.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file:///C:\Users\NRodda\AppData\Roaming\Microsoft\Signatures\MPTF%20(Rodda,%20Naomi)-Image01.jp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spring.org.uk/2016/03/anxiety-10-fascinating-new-insights.php"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pexels.com/photo/shallow-focus-photography-of-a-golden-retriever-686094/" TargetMode="External"/><Relationship Id="rId3" Type="http://schemas.openxmlformats.org/officeDocument/2006/relationships/image" Target="../media/image7.jpg"/><Relationship Id="rId7" Type="http://schemas.openxmlformats.org/officeDocument/2006/relationships/image" Target="../media/image9.jpeg"/><Relationship Id="rId12" Type="http://schemas.openxmlformats.org/officeDocument/2006/relationships/hyperlink" Target="http://www.publicdomainpictures.net/view-image.php?image=37841&amp;picture=cafea-inima-art&amp;large=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onyburgess1969.net/abstract-art-music-notes-wallpaper-1/" TargetMode="External"/><Relationship Id="rId11" Type="http://schemas.openxmlformats.org/officeDocument/2006/relationships/image" Target="../media/image11.jpg"/><Relationship Id="rId5" Type="http://schemas.openxmlformats.org/officeDocument/2006/relationships/image" Target="../media/image8.jpg"/><Relationship Id="rId10" Type="http://schemas.openxmlformats.org/officeDocument/2006/relationships/hyperlink" Target="http://artlinethecreation.blogspot.com/2012/06/beautiful-red-rose.html" TargetMode="External"/><Relationship Id="rId4" Type="http://schemas.openxmlformats.org/officeDocument/2006/relationships/hyperlink" Target="https://www.publicdomainpictures.net/en/view-image.php?image=248059&amp;picture=yoga-silhouette" TargetMode="Externa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www.themindfulword.org/2015/discovering-your-purpose-life/"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blogs.lse.ac.uk/impactofsocialsciences/2014/10/31/storyboarding-research-dunleavy/" TargetMode="External"/><Relationship Id="rId7" Type="http://schemas.openxmlformats.org/officeDocument/2006/relationships/hyperlink" Target="https://www.flickr.com/photos/shifted/5615813343/"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en.wikipedia.org/wiki/Outline_of_the_visual_arts" TargetMode="External"/><Relationship Id="rId4" Type="http://schemas.openxmlformats.org/officeDocument/2006/relationships/image" Target="../media/image14.jpg"/><Relationship Id="rId9" Type="http://schemas.openxmlformats.org/officeDocument/2006/relationships/hyperlink" Target="http://www.arch2o.com/architecture-student-revives-magic-architectural-hand-sketching-marvelous-sketch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odfreephotos.com/public-domain-images/people-connected-in-a-web-vector-clipart.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E91C87-9D16-4FB7-AE9A-06D040A196D5}"/>
              </a:ext>
            </a:extLst>
          </p:cNvPr>
          <p:cNvSpPr>
            <a:spLocks noGrp="1"/>
          </p:cNvSpPr>
          <p:nvPr>
            <p:ph type="ctrTitle"/>
          </p:nvPr>
        </p:nvSpPr>
        <p:spPr>
          <a:xfrm>
            <a:off x="3045368" y="2043663"/>
            <a:ext cx="6105194" cy="1385337"/>
          </a:xfrm>
        </p:spPr>
        <p:txBody>
          <a:bodyPr vert="horz" lIns="91440" tIns="45720" rIns="91440" bIns="45720" rtlCol="0">
            <a:normAutofit fontScale="90000"/>
          </a:bodyPr>
          <a:lstStyle/>
          <a:p>
            <a:r>
              <a:rPr lang="en-US" b="1" kern="1200" dirty="0">
                <a:solidFill>
                  <a:srgbClr val="FFFFFF"/>
                </a:solidFill>
                <a:latin typeface="+mn-lt"/>
                <a:ea typeface="+mj-ea"/>
                <a:cs typeface="+mj-cs"/>
              </a:rPr>
              <a:t>COPING IN CHAOTIC TIMES:</a:t>
            </a:r>
          </a:p>
        </p:txBody>
      </p:sp>
      <p:sp>
        <p:nvSpPr>
          <p:cNvPr id="3" name="Subtitle 2">
            <a:extLst>
              <a:ext uri="{FF2B5EF4-FFF2-40B4-BE49-F238E27FC236}">
                <a16:creationId xmlns:a16="http://schemas.microsoft.com/office/drawing/2014/main" id="{CF64196E-0E22-45E7-930B-D56532041D71}"/>
              </a:ext>
            </a:extLst>
          </p:cNvPr>
          <p:cNvSpPr>
            <a:spLocks noGrp="1"/>
          </p:cNvSpPr>
          <p:nvPr>
            <p:ph type="subTitle" idx="1"/>
          </p:nvPr>
        </p:nvSpPr>
        <p:spPr>
          <a:xfrm>
            <a:off x="3045368" y="4074718"/>
            <a:ext cx="6105194" cy="682079"/>
          </a:xfrm>
        </p:spPr>
        <p:txBody>
          <a:bodyPr vert="horz" lIns="91440" tIns="45720" rIns="91440" bIns="45720" rtlCol="0">
            <a:normAutofit fontScale="25000" lnSpcReduction="20000"/>
          </a:bodyPr>
          <a:lstStyle/>
          <a:p>
            <a:r>
              <a:rPr lang="en-US" altLang="en-US" sz="9600" b="1" dirty="0">
                <a:solidFill>
                  <a:srgbClr val="FFFFFF"/>
                </a:solidFill>
              </a:rPr>
              <a:t>Naomi Rodda, LCSW</a:t>
            </a:r>
          </a:p>
          <a:p>
            <a:r>
              <a:rPr lang="en-US" altLang="en-US" sz="9600" b="1" dirty="0">
                <a:solidFill>
                  <a:srgbClr val="FFFFFF"/>
                </a:solidFill>
              </a:rPr>
              <a:t>Director, Home &amp; Community-Based Services</a:t>
            </a:r>
          </a:p>
          <a:p>
            <a:r>
              <a:rPr lang="en-US" altLang="en-US" sz="9600" b="1" dirty="0">
                <a:solidFill>
                  <a:srgbClr val="FFFFFF"/>
                </a:solidFill>
              </a:rPr>
              <a:t>MPTF</a:t>
            </a:r>
          </a:p>
          <a:p>
            <a:pPr indent="-228600">
              <a:buFont typeface="Arial" panose="020B0604020202020204" pitchFamily="34" charset="0"/>
              <a:buChar char="•"/>
            </a:pPr>
            <a:endParaRPr lang="en-US" sz="800" dirty="0">
              <a:solidFill>
                <a:srgbClr val="FFFFFF"/>
              </a:solidFill>
            </a:endParaRPr>
          </a:p>
        </p:txBody>
      </p:sp>
      <p:pic>
        <p:nvPicPr>
          <p:cNvPr id="4" name="IMG1">
            <a:hlinkClick r:id="rId3"/>
            <a:extLst>
              <a:ext uri="{FF2B5EF4-FFF2-40B4-BE49-F238E27FC236}">
                <a16:creationId xmlns:a16="http://schemas.microsoft.com/office/drawing/2014/main" id="{F9066171-95CE-462D-8453-91B21B59A57C}"/>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0190018" y="6186055"/>
            <a:ext cx="1666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9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2648-2A6F-4426-91FE-C922B28E1FF2}"/>
              </a:ext>
            </a:extLst>
          </p:cNvPr>
          <p:cNvSpPr>
            <a:spLocks noGrp="1"/>
          </p:cNvSpPr>
          <p:nvPr>
            <p:ph type="title"/>
          </p:nvPr>
        </p:nvSpPr>
        <p:spPr/>
        <p:txBody>
          <a:bodyPr>
            <a:normAutofit/>
          </a:bodyPr>
          <a:lstStyle/>
          <a:p>
            <a:pPr algn="ctr"/>
            <a:r>
              <a:rPr lang="en-US" sz="4000" b="1" dirty="0">
                <a:latin typeface="+mn-lt"/>
              </a:rPr>
              <a:t>Coping Skills: </a:t>
            </a:r>
            <a:br>
              <a:rPr lang="en-US" sz="4000" b="1" dirty="0">
                <a:latin typeface="+mn-lt"/>
              </a:rPr>
            </a:br>
            <a:r>
              <a:rPr lang="en-US" sz="4000" b="1" dirty="0">
                <a:latin typeface="+mn-lt"/>
              </a:rPr>
              <a:t>What’s Your Style?</a:t>
            </a:r>
          </a:p>
        </p:txBody>
      </p:sp>
      <p:graphicFrame>
        <p:nvGraphicFramePr>
          <p:cNvPr id="9" name="Content Placeholder 6">
            <a:extLst>
              <a:ext uri="{FF2B5EF4-FFF2-40B4-BE49-F238E27FC236}">
                <a16:creationId xmlns:a16="http://schemas.microsoft.com/office/drawing/2014/main" id="{BE9B633C-B18E-4EB8-804B-894A19F97955}"/>
              </a:ext>
            </a:extLst>
          </p:cNvPr>
          <p:cNvGraphicFramePr>
            <a:graphicFrameLocks noGrp="1"/>
          </p:cNvGraphicFramePr>
          <p:nvPr>
            <p:ph sz="half" idx="2"/>
            <p:extLst>
              <p:ext uri="{D42A27DB-BD31-4B8C-83A1-F6EECF244321}">
                <p14:modId xmlns:p14="http://schemas.microsoft.com/office/powerpoint/2010/main" val="730840362"/>
              </p:ext>
            </p:extLst>
          </p:nvPr>
        </p:nvGraphicFramePr>
        <p:xfrm>
          <a:off x="839788" y="1690688"/>
          <a:ext cx="10002383" cy="4222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09752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8297-C437-4620-9FE8-2F722CDE3F6E}"/>
              </a:ext>
            </a:extLst>
          </p:cNvPr>
          <p:cNvSpPr>
            <a:spLocks noGrp="1"/>
          </p:cNvSpPr>
          <p:nvPr>
            <p:ph type="title"/>
          </p:nvPr>
        </p:nvSpPr>
        <p:spPr>
          <a:xfrm>
            <a:off x="6637771" y="2057399"/>
            <a:ext cx="4645250" cy="1244073"/>
          </a:xfrm>
        </p:spPr>
        <p:txBody>
          <a:bodyPr vert="horz" lIns="91440" tIns="45720" rIns="91440" bIns="45720" rtlCol="0" anchor="b">
            <a:normAutofit/>
          </a:bodyPr>
          <a:lstStyle/>
          <a:p>
            <a:pPr algn="ctr"/>
            <a:r>
              <a:rPr lang="en-US" sz="4000" b="1" dirty="0">
                <a:latin typeface="+mn-lt"/>
              </a:rPr>
              <a:t>Normalizing    Anxiety</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erson posing for the camera&#10;&#10;Description automatically generated">
            <a:extLst>
              <a:ext uri="{FF2B5EF4-FFF2-40B4-BE49-F238E27FC236}">
                <a16:creationId xmlns:a16="http://schemas.microsoft.com/office/drawing/2014/main" id="{BF9781F8-80E9-46F8-B215-D46994F9350A}"/>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17" r="12919"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54715153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FCE1-7E3B-4747-92C2-F467F5B2476A}"/>
              </a:ext>
            </a:extLst>
          </p:cNvPr>
          <p:cNvSpPr>
            <a:spLocks noGrp="1"/>
          </p:cNvSpPr>
          <p:nvPr>
            <p:ph type="title"/>
          </p:nvPr>
        </p:nvSpPr>
        <p:spPr>
          <a:xfrm>
            <a:off x="4261393" y="4408175"/>
            <a:ext cx="4937937" cy="901659"/>
          </a:xfrm>
        </p:spPr>
        <p:txBody>
          <a:bodyPr vert="horz" lIns="91440" tIns="45720" rIns="91440" bIns="45720" rtlCol="0" anchor="t">
            <a:normAutofit/>
          </a:bodyPr>
          <a:lstStyle/>
          <a:p>
            <a:pPr algn="ctr"/>
            <a:r>
              <a:rPr lang="en-US" sz="4000" b="1" kern="1200" dirty="0">
                <a:latin typeface="+mn-lt"/>
                <a:ea typeface="+mj-ea"/>
                <a:cs typeface="+mj-cs"/>
              </a:rPr>
              <a:t>Self-Care</a:t>
            </a:r>
          </a:p>
        </p:txBody>
      </p:sp>
      <p:sp>
        <p:nvSpPr>
          <p:cNvPr id="41" name="Freeform: Shape 40">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person with a sunset in the background&#10;&#10;Description automatically generated">
            <a:extLst>
              <a:ext uri="{FF2B5EF4-FFF2-40B4-BE49-F238E27FC236}">
                <a16:creationId xmlns:a16="http://schemas.microsoft.com/office/drawing/2014/main" id="{717A1479-3DD6-4DD2-BB3E-F59217C97D0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63" r="3234" b="1"/>
          <a:stretch/>
        </p:blipFill>
        <p:spPr>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24" name="Picture 23" descr="A close up of a necklace&#10;&#10;Description automatically generated">
            <a:extLst>
              <a:ext uri="{FF2B5EF4-FFF2-40B4-BE49-F238E27FC236}">
                <a16:creationId xmlns:a16="http://schemas.microsoft.com/office/drawing/2014/main" id="{42991840-95B2-4B5B-9944-6201478FC22F}"/>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0343" r="35780"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45" name="Oval 44">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close up of a dog&#10;&#10;Description automatically generated">
            <a:extLst>
              <a:ext uri="{FF2B5EF4-FFF2-40B4-BE49-F238E27FC236}">
                <a16:creationId xmlns:a16="http://schemas.microsoft.com/office/drawing/2014/main" id="{9A38D0B3-8E07-4FB2-8ABC-16FD00631E5E}"/>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3718" r="9531" b="-1"/>
          <a:stretch/>
        </p:blipFill>
        <p:spPr>
          <a:xfrm>
            <a:off x="5534287"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47" name="Freeform: Shape 46">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A close up of a flower&#10;&#10;Description automatically generated">
            <a:extLst>
              <a:ext uri="{FF2B5EF4-FFF2-40B4-BE49-F238E27FC236}">
                <a16:creationId xmlns:a16="http://schemas.microsoft.com/office/drawing/2014/main" id="{279207DA-8E52-4060-A6C5-80759A2E0D76}"/>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1451" r="16004"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49" name="Freeform: Shape 48">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descr="A cup of coffee&#10;&#10;Description automatically generated">
            <a:extLst>
              <a:ext uri="{FF2B5EF4-FFF2-40B4-BE49-F238E27FC236}">
                <a16:creationId xmlns:a16="http://schemas.microsoft.com/office/drawing/2014/main" id="{FBFF16CA-5E5E-4D63-A313-0F7325C46A20}"/>
              </a:ext>
            </a:extLst>
          </p:cNvPr>
          <p:cNvPicPr>
            <a:picLocks noChangeAspect="1"/>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14567" r="9301" b="1"/>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037819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C8B15F-1524-40F3-974D-C338B08BFE08}"/>
              </a:ext>
            </a:extLst>
          </p:cNvPr>
          <p:cNvSpPr>
            <a:spLocks noGrp="1"/>
          </p:cNvSpPr>
          <p:nvPr>
            <p:ph type="title"/>
          </p:nvPr>
        </p:nvSpPr>
        <p:spPr>
          <a:xfrm>
            <a:off x="2311147" y="365760"/>
            <a:ext cx="7569706" cy="1060269"/>
          </a:xfrm>
        </p:spPr>
        <p:txBody>
          <a:bodyPr anchor="ctr">
            <a:normAutofit/>
          </a:bodyPr>
          <a:lstStyle/>
          <a:p>
            <a:pPr algn="ctr"/>
            <a:r>
              <a:rPr lang="en-US" sz="4000" b="1" dirty="0">
                <a:latin typeface="+mn-lt"/>
                <a:ea typeface="Calibri" panose="020F0502020204030204" pitchFamily="34" charset="0"/>
                <a:cs typeface="Calibri Light" panose="020F0302020204030204" pitchFamily="34" charset="0"/>
              </a:rPr>
              <a:t>Finding Purpose</a:t>
            </a:r>
            <a:endParaRPr lang="en-US" sz="4000" b="1" dirty="0">
              <a:latin typeface="+mn-lt"/>
              <a:cs typeface="Calibri Light" panose="020F0302020204030204" pitchFamily="34" charset="0"/>
            </a:endParaRPr>
          </a:p>
        </p:txBody>
      </p:sp>
      <p:pic>
        <p:nvPicPr>
          <p:cNvPr id="14" name="Content Placeholder 13" descr="A close up of a street sign on a pole&#10;&#10;Description automatically generated">
            <a:extLst>
              <a:ext uri="{FF2B5EF4-FFF2-40B4-BE49-F238E27FC236}">
                <a16:creationId xmlns:a16="http://schemas.microsoft.com/office/drawing/2014/main" id="{4E16D4FF-38A0-455C-820A-FFD3C19D8BB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4031" y="1653998"/>
            <a:ext cx="6503938" cy="4838242"/>
          </a:xfrm>
        </p:spPr>
      </p:pic>
    </p:spTree>
    <p:extLst>
      <p:ext uri="{BB962C8B-B14F-4D97-AF65-F5344CB8AC3E}">
        <p14:creationId xmlns:p14="http://schemas.microsoft.com/office/powerpoint/2010/main" val="14026037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6A46-BD9C-4A7D-AB41-D41B5C9CE677}"/>
              </a:ext>
            </a:extLst>
          </p:cNvPr>
          <p:cNvSpPr>
            <a:spLocks noGrp="1"/>
          </p:cNvSpPr>
          <p:nvPr>
            <p:ph type="title"/>
          </p:nvPr>
        </p:nvSpPr>
        <p:spPr>
          <a:xfrm>
            <a:off x="0" y="2415351"/>
            <a:ext cx="6137086" cy="2360150"/>
          </a:xfrm>
        </p:spPr>
        <p:txBody>
          <a:bodyPr vert="horz" lIns="91440" tIns="45720" rIns="91440" bIns="45720" rtlCol="0">
            <a:noAutofit/>
          </a:bodyPr>
          <a:lstStyle/>
          <a:p>
            <a:pPr algn="ctr"/>
            <a:r>
              <a:rPr lang="en-US" sz="4000" b="1" kern="1200" dirty="0">
                <a:latin typeface="+mn-lt"/>
                <a:ea typeface="+mj-ea"/>
                <a:cs typeface="+mj-cs"/>
              </a:rPr>
              <a:t>Playing to Strengths</a:t>
            </a:r>
            <a:br>
              <a:rPr lang="en-US" sz="4000" b="1" kern="1200" dirty="0">
                <a:latin typeface="+mn-lt"/>
                <a:ea typeface="+mj-ea"/>
                <a:cs typeface="+mj-cs"/>
              </a:rPr>
            </a:br>
            <a:r>
              <a:rPr lang="en-US" sz="4000" b="1" kern="1200" dirty="0">
                <a:latin typeface="+mn-lt"/>
                <a:ea typeface="+mj-ea"/>
                <a:cs typeface="+mj-cs"/>
              </a:rPr>
              <a:t> &amp; Using Your Talents</a:t>
            </a:r>
            <a:br>
              <a:rPr lang="en-US" sz="4000" b="1" kern="1200" dirty="0">
                <a:latin typeface="+mn-lt"/>
                <a:ea typeface="+mj-ea"/>
                <a:cs typeface="+mj-cs"/>
              </a:rPr>
            </a:br>
            <a:endParaRPr lang="en-US" sz="4000" b="1" kern="1200" dirty="0">
              <a:latin typeface="+mn-lt"/>
              <a:ea typeface="+mj-ea"/>
              <a:cs typeface="+mj-cs"/>
            </a:endParaRPr>
          </a:p>
        </p:txBody>
      </p:sp>
      <p:sp>
        <p:nvSpPr>
          <p:cNvPr id="93" name="Oval 9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photo, covered, many, bunch&#10;&#10;Description automatically generated">
            <a:extLst>
              <a:ext uri="{FF2B5EF4-FFF2-40B4-BE49-F238E27FC236}">
                <a16:creationId xmlns:a16="http://schemas.microsoft.com/office/drawing/2014/main" id="{2AAE4F2F-9AB2-41D4-ACCD-437B6B04CF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550" r="29449" b="-2"/>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95" name="Freeform: Shape 9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implement, pencil, stationary&#10;&#10;Description automatically generated">
            <a:extLst>
              <a:ext uri="{FF2B5EF4-FFF2-40B4-BE49-F238E27FC236}">
                <a16:creationId xmlns:a16="http://schemas.microsoft.com/office/drawing/2014/main" id="{2B78D7A7-2A33-41B9-9860-C73A42D9154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542" r="16707" b="-2"/>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6" name="Content Placeholder 5" descr="A picture containing food&#10;&#10;Description automatically generated">
            <a:extLst>
              <a:ext uri="{FF2B5EF4-FFF2-40B4-BE49-F238E27FC236}">
                <a16:creationId xmlns:a16="http://schemas.microsoft.com/office/drawing/2014/main" id="{61538ECB-54C5-493E-9811-0A6E4516D61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893" r="6670"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99" name="Freeform: Shape 9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descr="A picture containing building, outdoor, man, holding&#10;&#10;Description automatically generated">
            <a:extLst>
              <a:ext uri="{FF2B5EF4-FFF2-40B4-BE49-F238E27FC236}">
                <a16:creationId xmlns:a16="http://schemas.microsoft.com/office/drawing/2014/main" id="{D7B48B19-2E4C-4F23-BFFA-13C5BFF4DDB2}"/>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4234" r="-4" b="-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3783052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5DC2-9F93-4ED2-9367-BE06019B9751}"/>
              </a:ext>
            </a:extLst>
          </p:cNvPr>
          <p:cNvSpPr>
            <a:spLocks noGrp="1"/>
          </p:cNvSpPr>
          <p:nvPr>
            <p:ph type="title"/>
          </p:nvPr>
        </p:nvSpPr>
        <p:spPr>
          <a:xfrm>
            <a:off x="6096000" y="2564736"/>
            <a:ext cx="5319433" cy="2076333"/>
          </a:xfrm>
        </p:spPr>
        <p:txBody>
          <a:bodyPr vert="horz" lIns="91440" tIns="45720" rIns="91440" bIns="45720" rtlCol="0" anchor="t">
            <a:normAutofit/>
          </a:bodyPr>
          <a:lstStyle/>
          <a:p>
            <a:r>
              <a:rPr lang="en-US" sz="4800" b="1" dirty="0">
                <a:latin typeface="+mn-lt"/>
              </a:rPr>
              <a:t>Staying Emotionally Connected</a:t>
            </a:r>
          </a:p>
        </p:txBody>
      </p:sp>
      <p:sp>
        <p:nvSpPr>
          <p:cNvPr id="21" name="Freeform: Shape 18">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E579ADF-70C7-41F0-A7F4-F0788EB4805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171" r="5599" b="-1"/>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34110408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177</Words>
  <Application>Microsoft Office PowerPoint</Application>
  <PresentationFormat>Widescreen</PresentationFormat>
  <Paragraphs>18</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COPING IN CHAOTIC TIMES:</vt:lpstr>
      <vt:lpstr>Coping Skills:  What’s Your Style?</vt:lpstr>
      <vt:lpstr>Normalizing    Anxiety</vt:lpstr>
      <vt:lpstr>Self-Care</vt:lpstr>
      <vt:lpstr>Finding Purpose</vt:lpstr>
      <vt:lpstr>Playing to Strengths  &amp; Using Your Talents </vt:lpstr>
      <vt:lpstr>Staying Emotionally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IN CHAOTIC TIMES:</dc:title>
  <dc:creator>Rodda, Naomi</dc:creator>
  <cp:lastModifiedBy>Rodda, Naomi</cp:lastModifiedBy>
  <cp:revision>4</cp:revision>
  <dcterms:created xsi:type="dcterms:W3CDTF">2020-05-03T22:05:51Z</dcterms:created>
  <dcterms:modified xsi:type="dcterms:W3CDTF">2020-05-03T22:15:53Z</dcterms:modified>
</cp:coreProperties>
</file>