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0"/>
  </p:notesMasterIdLst>
  <p:sldIdLst>
    <p:sldId id="256" r:id="rId2"/>
    <p:sldId id="281" r:id="rId3"/>
    <p:sldId id="294" r:id="rId4"/>
    <p:sldId id="261" r:id="rId5"/>
    <p:sldId id="373" r:id="rId6"/>
    <p:sldId id="320" r:id="rId7"/>
    <p:sldId id="371" r:id="rId8"/>
    <p:sldId id="319" r:id="rId9"/>
    <p:sldId id="318" r:id="rId10"/>
    <p:sldId id="321" r:id="rId11"/>
    <p:sldId id="303" r:id="rId12"/>
    <p:sldId id="310" r:id="rId13"/>
    <p:sldId id="322" r:id="rId14"/>
    <p:sldId id="280" r:id="rId15"/>
    <p:sldId id="284" r:id="rId16"/>
    <p:sldId id="305" r:id="rId17"/>
    <p:sldId id="290" r:id="rId18"/>
    <p:sldId id="302" r:id="rId19"/>
    <p:sldId id="326" r:id="rId20"/>
    <p:sldId id="369" r:id="rId21"/>
    <p:sldId id="279" r:id="rId22"/>
    <p:sldId id="323" r:id="rId23"/>
    <p:sldId id="287" r:id="rId24"/>
    <p:sldId id="324" r:id="rId25"/>
    <p:sldId id="370" r:id="rId26"/>
    <p:sldId id="328" r:id="rId27"/>
    <p:sldId id="325" r:id="rId28"/>
    <p:sldId id="329" r:id="rId29"/>
    <p:sldId id="299" r:id="rId30"/>
    <p:sldId id="300" r:id="rId31"/>
    <p:sldId id="327" r:id="rId32"/>
    <p:sldId id="295" r:id="rId33"/>
    <p:sldId id="313" r:id="rId34"/>
    <p:sldId id="372" r:id="rId35"/>
    <p:sldId id="368" r:id="rId36"/>
    <p:sldId id="315" r:id="rId37"/>
    <p:sldId id="262" r:id="rId38"/>
    <p:sldId id="312" r:id="rId39"/>
  </p:sldIdLst>
  <p:sldSz cx="18288000" cy="10287000"/>
  <p:notesSz cx="6858000" cy="9144000"/>
  <p:embeddedFontLst>
    <p:embeddedFont>
      <p:font typeface="Franklin Gothic Heavy" panose="020B0903020102020204" pitchFamily="34" charset="0"/>
      <p:regular r:id="rId41"/>
      <p:bold r:id="rId42"/>
      <p:italic r:id="rId43"/>
      <p:boldItalic r:id="rId44"/>
    </p:embeddedFont>
    <p:embeddedFont>
      <p:font typeface="Franklin Gothic Medium" panose="020B0603020102020204" pitchFamily="34" charset="0"/>
      <p:regular r:id="rId45"/>
      <p:italic r:id="rId46"/>
    </p:embeddedFont>
    <p:embeddedFont>
      <p:font typeface="Gotham Bold" panose="020B0604020202020204" charset="0"/>
      <p:regular r:id="rId47"/>
      <p:bold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A619"/>
    <a:srgbClr val="0714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78CFBB-081A-7246-8200-F38D080C0C0B}" v="10199" dt="2024-07-01T16:05:35.5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714" y="72"/>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9F808F-E52A-445A-B773-4048DA3789A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00E1A97-655D-41BC-8828-CC01410244F5}">
      <dgm:prSet/>
      <dgm:spPr>
        <a:ln>
          <a:solidFill>
            <a:schemeClr val="accent5">
              <a:lumMod val="75000"/>
            </a:schemeClr>
          </a:solidFill>
        </a:ln>
      </dgm:spPr>
      <dgm:t>
        <a:bodyPr/>
        <a:lstStyle/>
        <a:p>
          <a:r>
            <a:rPr lang="en-US" b="1"/>
            <a:t>Honest Ballot </a:t>
          </a:r>
          <a:r>
            <a:rPr lang="en-US"/>
            <a:t>will conduct the </a:t>
          </a:r>
          <a:r>
            <a:rPr lang="en-US" b="1"/>
            <a:t>ELECTRONIC VOTE </a:t>
          </a:r>
          <a:r>
            <a:rPr lang="en-US"/>
            <a:t>for both the BASIC and ASA Local’s</a:t>
          </a:r>
        </a:p>
      </dgm:t>
    </dgm:pt>
    <dgm:pt modelId="{3055D804-1D9B-4023-80F5-9CC3D882FE07}" type="parTrans" cxnId="{9D7C5728-B9D2-45B7-A927-2A56E88FECE2}">
      <dgm:prSet/>
      <dgm:spPr/>
      <dgm:t>
        <a:bodyPr/>
        <a:lstStyle/>
        <a:p>
          <a:endParaRPr lang="en-US"/>
        </a:p>
      </dgm:t>
    </dgm:pt>
    <dgm:pt modelId="{DBEDE691-BDCA-4A96-B59D-F8ECC40504E1}" type="sibTrans" cxnId="{9D7C5728-B9D2-45B7-A927-2A56E88FECE2}">
      <dgm:prSet/>
      <dgm:spPr/>
      <dgm:t>
        <a:bodyPr/>
        <a:lstStyle/>
        <a:p>
          <a:endParaRPr lang="en-US"/>
        </a:p>
      </dgm:t>
    </dgm:pt>
    <dgm:pt modelId="{68D12BA2-00F7-4F83-8E8A-CCC1E55AB3AF}">
      <dgm:prSet/>
      <dgm:spPr>
        <a:ln>
          <a:solidFill>
            <a:schemeClr val="accent5">
              <a:lumMod val="75000"/>
            </a:schemeClr>
          </a:solidFill>
        </a:ln>
      </dgm:spPr>
      <dgm:t>
        <a:bodyPr/>
        <a:lstStyle/>
        <a:p>
          <a:r>
            <a:rPr lang="en-US">
              <a:solidFill>
                <a:srgbClr val="FFFF00"/>
              </a:solidFill>
            </a:rPr>
            <a:t>July 2</a:t>
          </a:r>
          <a:r>
            <a:rPr lang="en-US" baseline="30000">
              <a:solidFill>
                <a:srgbClr val="FFFF00"/>
              </a:solidFill>
            </a:rPr>
            <a:t>nd</a:t>
          </a:r>
          <a:r>
            <a:rPr lang="en-US">
              <a:solidFill>
                <a:srgbClr val="FFFF00"/>
              </a:solidFill>
            </a:rPr>
            <a:t>   </a:t>
          </a:r>
          <a:r>
            <a:rPr lang="en-US"/>
            <a:t>All Locals will submit a list of eligible members to Honest Ballot.</a:t>
          </a:r>
        </a:p>
      </dgm:t>
    </dgm:pt>
    <dgm:pt modelId="{3B5379ED-46D8-48A8-9C95-0668CB06F3FC}" type="parTrans" cxnId="{4DA7DDD8-A5D0-449D-9CBB-474EC975E5DF}">
      <dgm:prSet/>
      <dgm:spPr/>
      <dgm:t>
        <a:bodyPr/>
        <a:lstStyle/>
        <a:p>
          <a:endParaRPr lang="en-US"/>
        </a:p>
      </dgm:t>
    </dgm:pt>
    <dgm:pt modelId="{AEA050E6-F4F3-4EC2-8CBE-BB345E358F85}" type="sibTrans" cxnId="{4DA7DDD8-A5D0-449D-9CBB-474EC975E5DF}">
      <dgm:prSet/>
      <dgm:spPr/>
      <dgm:t>
        <a:bodyPr/>
        <a:lstStyle/>
        <a:p>
          <a:endParaRPr lang="en-US"/>
        </a:p>
      </dgm:t>
    </dgm:pt>
    <dgm:pt modelId="{5E1128B2-F9E4-40D1-95D7-62C963B9DC83}">
      <dgm:prSet/>
      <dgm:spPr>
        <a:ln>
          <a:solidFill>
            <a:schemeClr val="accent5">
              <a:lumMod val="75000"/>
            </a:schemeClr>
          </a:solidFill>
        </a:ln>
      </dgm:spPr>
      <dgm:t>
        <a:bodyPr/>
        <a:lstStyle/>
        <a:p>
          <a:r>
            <a:rPr lang="en-US">
              <a:solidFill>
                <a:srgbClr val="FFFF00"/>
              </a:solidFill>
            </a:rPr>
            <a:t>July 8</a:t>
          </a:r>
          <a:r>
            <a:rPr lang="en-US" baseline="30000">
              <a:solidFill>
                <a:srgbClr val="FFFF00"/>
              </a:solidFill>
            </a:rPr>
            <a:t>th</a:t>
          </a:r>
          <a:r>
            <a:rPr lang="en-US"/>
            <a:t>    voting members will receive a test email from Honest Ballot. </a:t>
          </a:r>
        </a:p>
      </dgm:t>
    </dgm:pt>
    <dgm:pt modelId="{FD7CEC2B-6CE6-4365-888A-B056B3A05C53}" type="parTrans" cxnId="{99DE009B-D3F5-4E5F-819D-9932EABCDED3}">
      <dgm:prSet/>
      <dgm:spPr/>
      <dgm:t>
        <a:bodyPr/>
        <a:lstStyle/>
        <a:p>
          <a:endParaRPr lang="en-US"/>
        </a:p>
      </dgm:t>
    </dgm:pt>
    <dgm:pt modelId="{DDC8B980-1699-4C4F-8838-8E1BDE75B4E2}" type="sibTrans" cxnId="{99DE009B-D3F5-4E5F-819D-9932EABCDED3}">
      <dgm:prSet/>
      <dgm:spPr/>
      <dgm:t>
        <a:bodyPr/>
        <a:lstStyle/>
        <a:p>
          <a:endParaRPr lang="en-US"/>
        </a:p>
      </dgm:t>
    </dgm:pt>
    <dgm:pt modelId="{8388313F-48A7-488A-AA1C-F394247E05E4}">
      <dgm:prSet/>
      <dgm:spPr>
        <a:ln>
          <a:solidFill>
            <a:schemeClr val="accent5">
              <a:lumMod val="75000"/>
            </a:schemeClr>
          </a:solidFill>
        </a:ln>
      </dgm:spPr>
      <dgm:t>
        <a:bodyPr/>
        <a:lstStyle/>
        <a:p>
          <a:r>
            <a:rPr lang="en-US">
              <a:solidFill>
                <a:srgbClr val="FFFF00"/>
              </a:solidFill>
            </a:rPr>
            <a:t>July 10</a:t>
          </a:r>
          <a:r>
            <a:rPr lang="en-US" baseline="30000">
              <a:solidFill>
                <a:srgbClr val="FFFF00"/>
              </a:solidFill>
            </a:rPr>
            <a:t>th</a:t>
          </a:r>
          <a:r>
            <a:rPr lang="en-US"/>
            <a:t>  Corrected list update and submitted for ratification vote.</a:t>
          </a:r>
        </a:p>
      </dgm:t>
    </dgm:pt>
    <dgm:pt modelId="{096C5965-E1BB-411C-9CA5-3DC91D57ACDA}" type="parTrans" cxnId="{DF8CA174-6100-4EC8-ADA2-6EA4A3076F78}">
      <dgm:prSet/>
      <dgm:spPr/>
      <dgm:t>
        <a:bodyPr/>
        <a:lstStyle/>
        <a:p>
          <a:endParaRPr lang="en-US"/>
        </a:p>
      </dgm:t>
    </dgm:pt>
    <dgm:pt modelId="{C85F01EE-5361-40D9-A83F-DFDD34DA263C}" type="sibTrans" cxnId="{DF8CA174-6100-4EC8-ADA2-6EA4A3076F78}">
      <dgm:prSet/>
      <dgm:spPr/>
      <dgm:t>
        <a:bodyPr/>
        <a:lstStyle/>
        <a:p>
          <a:endParaRPr lang="en-US"/>
        </a:p>
      </dgm:t>
    </dgm:pt>
    <dgm:pt modelId="{C77D9A42-7D85-4FEE-841A-5B27F1C600D8}">
      <dgm:prSet/>
      <dgm:spPr>
        <a:solidFill>
          <a:srgbClr val="FFC000"/>
        </a:solidFill>
        <a:ln>
          <a:solidFill>
            <a:schemeClr val="accent5">
              <a:lumMod val="75000"/>
            </a:schemeClr>
          </a:solidFill>
        </a:ln>
      </dgm:spPr>
      <dgm:t>
        <a:bodyPr/>
        <a:lstStyle/>
        <a:p>
          <a:r>
            <a:rPr lang="en-US">
              <a:solidFill>
                <a:srgbClr val="FF0000"/>
              </a:solidFill>
            </a:rPr>
            <a:t>July 13</a:t>
          </a:r>
          <a:r>
            <a:rPr lang="en-US" baseline="30000">
              <a:solidFill>
                <a:srgbClr val="FF0000"/>
              </a:solidFill>
            </a:rPr>
            <a:t>th</a:t>
          </a:r>
          <a:r>
            <a:rPr lang="en-US">
              <a:solidFill>
                <a:srgbClr val="FF0000"/>
              </a:solidFill>
            </a:rPr>
            <a:t>  </a:t>
          </a:r>
          <a:r>
            <a:rPr lang="en-US">
              <a:solidFill>
                <a:schemeClr val="tx1"/>
              </a:solidFill>
            </a:rPr>
            <a:t>All 13 Studio Locals Host a Webinar Saturday    @ NOON </a:t>
          </a:r>
        </a:p>
      </dgm:t>
    </dgm:pt>
    <dgm:pt modelId="{F1B839F8-C4D3-419F-8A32-807E4962C25F}" type="parTrans" cxnId="{F793D794-939D-473B-9E6B-0F6F8AE80DE7}">
      <dgm:prSet/>
      <dgm:spPr/>
      <dgm:t>
        <a:bodyPr/>
        <a:lstStyle/>
        <a:p>
          <a:endParaRPr lang="en-US"/>
        </a:p>
      </dgm:t>
    </dgm:pt>
    <dgm:pt modelId="{B862E826-493E-4F6E-A185-698D8CD42101}" type="sibTrans" cxnId="{F793D794-939D-473B-9E6B-0F6F8AE80DE7}">
      <dgm:prSet/>
      <dgm:spPr/>
      <dgm:t>
        <a:bodyPr/>
        <a:lstStyle/>
        <a:p>
          <a:endParaRPr lang="en-US"/>
        </a:p>
      </dgm:t>
    </dgm:pt>
    <dgm:pt modelId="{850B2992-6FE2-4A12-9B92-9FADC8ABC77E}">
      <dgm:prSet/>
      <dgm:spPr>
        <a:ln>
          <a:solidFill>
            <a:schemeClr val="accent5">
              <a:lumMod val="75000"/>
            </a:schemeClr>
          </a:solidFill>
        </a:ln>
      </dgm:spPr>
      <dgm:t>
        <a:bodyPr/>
        <a:lstStyle/>
        <a:p>
          <a:r>
            <a:rPr lang="en-US">
              <a:solidFill>
                <a:srgbClr val="FFFF00"/>
              </a:solidFill>
            </a:rPr>
            <a:t>July 14</a:t>
          </a:r>
          <a:r>
            <a:rPr lang="en-US" baseline="30000">
              <a:solidFill>
                <a:srgbClr val="FFFF00"/>
              </a:solidFill>
            </a:rPr>
            <a:t>th</a:t>
          </a:r>
          <a:r>
            <a:rPr lang="en-US">
              <a:solidFill>
                <a:srgbClr val="FFFF00"/>
              </a:solidFill>
            </a:rPr>
            <a:t>  </a:t>
          </a:r>
          <a:r>
            <a:rPr lang="en-US"/>
            <a:t>Ballots emailed</a:t>
          </a:r>
        </a:p>
      </dgm:t>
    </dgm:pt>
    <dgm:pt modelId="{CC173DAB-DDB9-44E3-9526-1F35B54ECC87}" type="parTrans" cxnId="{AE1F2351-B75D-43AA-9BE2-AD7AA71F60D5}">
      <dgm:prSet/>
      <dgm:spPr/>
      <dgm:t>
        <a:bodyPr/>
        <a:lstStyle/>
        <a:p>
          <a:endParaRPr lang="en-US"/>
        </a:p>
      </dgm:t>
    </dgm:pt>
    <dgm:pt modelId="{8252AF78-B4D6-432B-B43F-79A693AF94CB}" type="sibTrans" cxnId="{AE1F2351-B75D-43AA-9BE2-AD7AA71F60D5}">
      <dgm:prSet/>
      <dgm:spPr/>
      <dgm:t>
        <a:bodyPr/>
        <a:lstStyle/>
        <a:p>
          <a:endParaRPr lang="en-US"/>
        </a:p>
      </dgm:t>
    </dgm:pt>
    <dgm:pt modelId="{3EE7B4E5-7D1F-481C-B0AE-4ECE8855BE86}">
      <dgm:prSet/>
      <dgm:spPr>
        <a:ln>
          <a:solidFill>
            <a:schemeClr val="accent5">
              <a:lumMod val="75000"/>
            </a:schemeClr>
          </a:solidFill>
        </a:ln>
      </dgm:spPr>
      <dgm:t>
        <a:bodyPr/>
        <a:lstStyle/>
        <a:p>
          <a:r>
            <a:rPr lang="en-US" dirty="0">
              <a:solidFill>
                <a:srgbClr val="FFFF00"/>
              </a:solidFill>
            </a:rPr>
            <a:t>July 17</a:t>
          </a:r>
          <a:r>
            <a:rPr lang="en-US" baseline="30000" dirty="0">
              <a:solidFill>
                <a:srgbClr val="FFFF00"/>
              </a:solidFill>
            </a:rPr>
            <a:t>th</a:t>
          </a:r>
          <a:r>
            <a:rPr lang="en-US" dirty="0">
              <a:solidFill>
                <a:srgbClr val="FFFF00"/>
              </a:solidFill>
            </a:rPr>
            <a:t>  </a:t>
          </a:r>
          <a:r>
            <a:rPr lang="en-US" dirty="0"/>
            <a:t>Voting ends at Midnight PST </a:t>
          </a:r>
        </a:p>
      </dgm:t>
    </dgm:pt>
    <dgm:pt modelId="{F1CF67DC-3665-42D1-BF61-0BB81078508E}" type="parTrans" cxnId="{1EEAAD01-E69D-43F7-9B0D-1AD72770D367}">
      <dgm:prSet/>
      <dgm:spPr/>
      <dgm:t>
        <a:bodyPr/>
        <a:lstStyle/>
        <a:p>
          <a:endParaRPr lang="en-US"/>
        </a:p>
      </dgm:t>
    </dgm:pt>
    <dgm:pt modelId="{0CC5AA00-513B-4949-B6BD-16CF6D386671}" type="sibTrans" cxnId="{1EEAAD01-E69D-43F7-9B0D-1AD72770D367}">
      <dgm:prSet/>
      <dgm:spPr/>
      <dgm:t>
        <a:bodyPr/>
        <a:lstStyle/>
        <a:p>
          <a:endParaRPr lang="en-US"/>
        </a:p>
      </dgm:t>
    </dgm:pt>
    <dgm:pt modelId="{49EC4598-5DB3-4D85-B04E-CDF3EB65177F}">
      <dgm:prSet/>
      <dgm:spPr>
        <a:ln>
          <a:solidFill>
            <a:schemeClr val="accent5">
              <a:lumMod val="75000"/>
            </a:schemeClr>
          </a:solidFill>
        </a:ln>
      </dgm:spPr>
      <dgm:t>
        <a:bodyPr/>
        <a:lstStyle/>
        <a:p>
          <a:r>
            <a:rPr lang="en-US">
              <a:solidFill>
                <a:srgbClr val="FFFF00"/>
              </a:solidFill>
            </a:rPr>
            <a:t>July 18</a:t>
          </a:r>
          <a:r>
            <a:rPr lang="en-US" baseline="30000">
              <a:solidFill>
                <a:srgbClr val="FFFF00"/>
              </a:solidFill>
            </a:rPr>
            <a:t>th</a:t>
          </a:r>
          <a:r>
            <a:rPr lang="en-US">
              <a:solidFill>
                <a:srgbClr val="FFFF00"/>
              </a:solidFill>
            </a:rPr>
            <a:t>  </a:t>
          </a:r>
          <a:r>
            <a:rPr lang="en-US"/>
            <a:t>Results tabulated and reported. </a:t>
          </a:r>
        </a:p>
      </dgm:t>
    </dgm:pt>
    <dgm:pt modelId="{CBF803FA-C85C-4D49-8B71-05EBEA69F6F9}" type="parTrans" cxnId="{405697D9-3C4B-470A-B640-6BD0ECD2DF7A}">
      <dgm:prSet/>
      <dgm:spPr/>
      <dgm:t>
        <a:bodyPr/>
        <a:lstStyle/>
        <a:p>
          <a:endParaRPr lang="en-US"/>
        </a:p>
      </dgm:t>
    </dgm:pt>
    <dgm:pt modelId="{5C3B1E7F-24D5-436B-A305-9BCAE9EF7F2E}" type="sibTrans" cxnId="{405697D9-3C4B-470A-B640-6BD0ECD2DF7A}">
      <dgm:prSet/>
      <dgm:spPr/>
      <dgm:t>
        <a:bodyPr/>
        <a:lstStyle/>
        <a:p>
          <a:endParaRPr lang="en-US"/>
        </a:p>
      </dgm:t>
    </dgm:pt>
    <dgm:pt modelId="{64C19F98-A7E4-174A-9FCC-E34BE809C5F8}" type="pres">
      <dgm:prSet presAssocID="{AF9F808F-E52A-445A-B773-4048DA3789A4}" presName="diagram" presStyleCnt="0">
        <dgm:presLayoutVars>
          <dgm:dir/>
          <dgm:resizeHandles val="exact"/>
        </dgm:presLayoutVars>
      </dgm:prSet>
      <dgm:spPr/>
    </dgm:pt>
    <dgm:pt modelId="{71802145-2B86-254A-9BE6-6DC4A15C2489}" type="pres">
      <dgm:prSet presAssocID="{100E1A97-655D-41BC-8828-CC01410244F5}" presName="node" presStyleLbl="node1" presStyleIdx="0" presStyleCnt="8">
        <dgm:presLayoutVars>
          <dgm:bulletEnabled val="1"/>
        </dgm:presLayoutVars>
      </dgm:prSet>
      <dgm:spPr/>
    </dgm:pt>
    <dgm:pt modelId="{3E43B1A9-1364-4849-AE16-4A7E48030B4F}" type="pres">
      <dgm:prSet presAssocID="{DBEDE691-BDCA-4A96-B59D-F8ECC40504E1}" presName="sibTrans" presStyleCnt="0"/>
      <dgm:spPr/>
    </dgm:pt>
    <dgm:pt modelId="{8BDF4360-4FD1-0246-8458-25C05299993F}" type="pres">
      <dgm:prSet presAssocID="{68D12BA2-00F7-4F83-8E8A-CCC1E55AB3AF}" presName="node" presStyleLbl="node1" presStyleIdx="1" presStyleCnt="8" custLinFactNeighborX="-357" custLinFactNeighborY="-143">
        <dgm:presLayoutVars>
          <dgm:bulletEnabled val="1"/>
        </dgm:presLayoutVars>
      </dgm:prSet>
      <dgm:spPr/>
    </dgm:pt>
    <dgm:pt modelId="{E34FA93E-9AAC-A54A-904E-E4495D750EFD}" type="pres">
      <dgm:prSet presAssocID="{AEA050E6-F4F3-4EC2-8CBE-BB345E358F85}" presName="sibTrans" presStyleCnt="0"/>
      <dgm:spPr/>
    </dgm:pt>
    <dgm:pt modelId="{7D0C1021-A7CC-EA4B-9DB3-03383946AB68}" type="pres">
      <dgm:prSet presAssocID="{5E1128B2-F9E4-40D1-95D7-62C963B9DC83}" presName="node" presStyleLbl="node1" presStyleIdx="2" presStyleCnt="8">
        <dgm:presLayoutVars>
          <dgm:bulletEnabled val="1"/>
        </dgm:presLayoutVars>
      </dgm:prSet>
      <dgm:spPr/>
    </dgm:pt>
    <dgm:pt modelId="{B93570C1-5F77-C947-A783-8BE3A3434DF5}" type="pres">
      <dgm:prSet presAssocID="{DDC8B980-1699-4C4F-8838-8E1BDE75B4E2}" presName="sibTrans" presStyleCnt="0"/>
      <dgm:spPr/>
    </dgm:pt>
    <dgm:pt modelId="{D895D0EE-188A-F748-8B50-2E2E2465A142}" type="pres">
      <dgm:prSet presAssocID="{8388313F-48A7-488A-AA1C-F394247E05E4}" presName="node" presStyleLbl="node1" presStyleIdx="3" presStyleCnt="8">
        <dgm:presLayoutVars>
          <dgm:bulletEnabled val="1"/>
        </dgm:presLayoutVars>
      </dgm:prSet>
      <dgm:spPr/>
    </dgm:pt>
    <dgm:pt modelId="{7AE62B76-6C74-E946-BC66-925EDC972B36}" type="pres">
      <dgm:prSet presAssocID="{C85F01EE-5361-40D9-A83F-DFDD34DA263C}" presName="sibTrans" presStyleCnt="0"/>
      <dgm:spPr/>
    </dgm:pt>
    <dgm:pt modelId="{AA735F5B-5712-DA49-8E05-4E7CCF2BDB36}" type="pres">
      <dgm:prSet presAssocID="{C77D9A42-7D85-4FEE-841A-5B27F1C600D8}" presName="node" presStyleLbl="node1" presStyleIdx="4" presStyleCnt="8">
        <dgm:presLayoutVars>
          <dgm:bulletEnabled val="1"/>
        </dgm:presLayoutVars>
      </dgm:prSet>
      <dgm:spPr/>
    </dgm:pt>
    <dgm:pt modelId="{4D54F9AC-43DA-8343-9F23-848AAF0B059E}" type="pres">
      <dgm:prSet presAssocID="{B862E826-493E-4F6E-A185-698D8CD42101}" presName="sibTrans" presStyleCnt="0"/>
      <dgm:spPr/>
    </dgm:pt>
    <dgm:pt modelId="{8263BCAA-31CC-B943-BAD5-F29C12B9D45B}" type="pres">
      <dgm:prSet presAssocID="{850B2992-6FE2-4A12-9B92-9FADC8ABC77E}" presName="node" presStyleLbl="node1" presStyleIdx="5" presStyleCnt="8">
        <dgm:presLayoutVars>
          <dgm:bulletEnabled val="1"/>
        </dgm:presLayoutVars>
      </dgm:prSet>
      <dgm:spPr/>
    </dgm:pt>
    <dgm:pt modelId="{BCD84B29-BC6F-1A45-BEF0-F97531694EEC}" type="pres">
      <dgm:prSet presAssocID="{8252AF78-B4D6-432B-B43F-79A693AF94CB}" presName="sibTrans" presStyleCnt="0"/>
      <dgm:spPr/>
    </dgm:pt>
    <dgm:pt modelId="{36A8DC2C-683B-F247-A9B0-F956B0C2E618}" type="pres">
      <dgm:prSet presAssocID="{3EE7B4E5-7D1F-481C-B0AE-4ECE8855BE86}" presName="node" presStyleLbl="node1" presStyleIdx="6" presStyleCnt="8">
        <dgm:presLayoutVars>
          <dgm:bulletEnabled val="1"/>
        </dgm:presLayoutVars>
      </dgm:prSet>
      <dgm:spPr/>
    </dgm:pt>
    <dgm:pt modelId="{4E5E523D-762C-1B40-BAF1-B08D9F5B1C10}" type="pres">
      <dgm:prSet presAssocID="{0CC5AA00-513B-4949-B6BD-16CF6D386671}" presName="sibTrans" presStyleCnt="0"/>
      <dgm:spPr/>
    </dgm:pt>
    <dgm:pt modelId="{1B560BCB-8EAC-3C47-B819-42926E441A73}" type="pres">
      <dgm:prSet presAssocID="{49EC4598-5DB3-4D85-B04E-CDF3EB65177F}" presName="node" presStyleLbl="node1" presStyleIdx="7" presStyleCnt="8">
        <dgm:presLayoutVars>
          <dgm:bulletEnabled val="1"/>
        </dgm:presLayoutVars>
      </dgm:prSet>
      <dgm:spPr/>
    </dgm:pt>
  </dgm:ptLst>
  <dgm:cxnLst>
    <dgm:cxn modelId="{1EEAAD01-E69D-43F7-9B0D-1AD72770D367}" srcId="{AF9F808F-E52A-445A-B773-4048DA3789A4}" destId="{3EE7B4E5-7D1F-481C-B0AE-4ECE8855BE86}" srcOrd="6" destOrd="0" parTransId="{F1CF67DC-3665-42D1-BF61-0BB81078508E}" sibTransId="{0CC5AA00-513B-4949-B6BD-16CF6D386671}"/>
    <dgm:cxn modelId="{9D7C5728-B9D2-45B7-A927-2A56E88FECE2}" srcId="{AF9F808F-E52A-445A-B773-4048DA3789A4}" destId="{100E1A97-655D-41BC-8828-CC01410244F5}" srcOrd="0" destOrd="0" parTransId="{3055D804-1D9B-4023-80F5-9CC3D882FE07}" sibTransId="{DBEDE691-BDCA-4A96-B59D-F8ECC40504E1}"/>
    <dgm:cxn modelId="{037DEB3A-4AF8-054C-AFB6-C26A5F41E0AF}" type="presOf" srcId="{C77D9A42-7D85-4FEE-841A-5B27F1C600D8}" destId="{AA735F5B-5712-DA49-8E05-4E7CCF2BDB36}" srcOrd="0" destOrd="0" presId="urn:microsoft.com/office/officeart/2005/8/layout/default"/>
    <dgm:cxn modelId="{6F09085E-CB23-8945-98A3-D17D80F58CD8}" type="presOf" srcId="{100E1A97-655D-41BC-8828-CC01410244F5}" destId="{71802145-2B86-254A-9BE6-6DC4A15C2489}" srcOrd="0" destOrd="0" presId="urn:microsoft.com/office/officeart/2005/8/layout/default"/>
    <dgm:cxn modelId="{DCE8BF49-37B6-8246-BB86-DBC27573A9CD}" type="presOf" srcId="{8388313F-48A7-488A-AA1C-F394247E05E4}" destId="{D895D0EE-188A-F748-8B50-2E2E2465A142}" srcOrd="0" destOrd="0" presId="urn:microsoft.com/office/officeart/2005/8/layout/default"/>
    <dgm:cxn modelId="{82E3F54E-4AF9-1743-9278-F7DD54E1C9EF}" type="presOf" srcId="{AF9F808F-E52A-445A-B773-4048DA3789A4}" destId="{64C19F98-A7E4-174A-9FCC-E34BE809C5F8}" srcOrd="0" destOrd="0" presId="urn:microsoft.com/office/officeart/2005/8/layout/default"/>
    <dgm:cxn modelId="{AE1F2351-B75D-43AA-9BE2-AD7AA71F60D5}" srcId="{AF9F808F-E52A-445A-B773-4048DA3789A4}" destId="{850B2992-6FE2-4A12-9B92-9FADC8ABC77E}" srcOrd="5" destOrd="0" parTransId="{CC173DAB-DDB9-44E3-9526-1F35B54ECC87}" sibTransId="{8252AF78-B4D6-432B-B43F-79A693AF94CB}"/>
    <dgm:cxn modelId="{DF8CA174-6100-4EC8-ADA2-6EA4A3076F78}" srcId="{AF9F808F-E52A-445A-B773-4048DA3789A4}" destId="{8388313F-48A7-488A-AA1C-F394247E05E4}" srcOrd="3" destOrd="0" parTransId="{096C5965-E1BB-411C-9CA5-3DC91D57ACDA}" sibTransId="{C85F01EE-5361-40D9-A83F-DFDD34DA263C}"/>
    <dgm:cxn modelId="{DBAD1791-185A-B140-B5BC-14290F70B10D}" type="presOf" srcId="{850B2992-6FE2-4A12-9B92-9FADC8ABC77E}" destId="{8263BCAA-31CC-B943-BAD5-F29C12B9D45B}" srcOrd="0" destOrd="0" presId="urn:microsoft.com/office/officeart/2005/8/layout/default"/>
    <dgm:cxn modelId="{F793D794-939D-473B-9E6B-0F6F8AE80DE7}" srcId="{AF9F808F-E52A-445A-B773-4048DA3789A4}" destId="{C77D9A42-7D85-4FEE-841A-5B27F1C600D8}" srcOrd="4" destOrd="0" parTransId="{F1B839F8-C4D3-419F-8A32-807E4962C25F}" sibTransId="{B862E826-493E-4F6E-A185-698D8CD42101}"/>
    <dgm:cxn modelId="{99DE009B-D3F5-4E5F-819D-9932EABCDED3}" srcId="{AF9F808F-E52A-445A-B773-4048DA3789A4}" destId="{5E1128B2-F9E4-40D1-95D7-62C963B9DC83}" srcOrd="2" destOrd="0" parTransId="{FD7CEC2B-6CE6-4365-888A-B056B3A05C53}" sibTransId="{DDC8B980-1699-4C4F-8838-8E1BDE75B4E2}"/>
    <dgm:cxn modelId="{75F0D49C-B723-FC43-8FF6-D4576B09BEF9}" type="presOf" srcId="{5E1128B2-F9E4-40D1-95D7-62C963B9DC83}" destId="{7D0C1021-A7CC-EA4B-9DB3-03383946AB68}" srcOrd="0" destOrd="0" presId="urn:microsoft.com/office/officeart/2005/8/layout/default"/>
    <dgm:cxn modelId="{4DA7DDD8-A5D0-449D-9CBB-474EC975E5DF}" srcId="{AF9F808F-E52A-445A-B773-4048DA3789A4}" destId="{68D12BA2-00F7-4F83-8E8A-CCC1E55AB3AF}" srcOrd="1" destOrd="0" parTransId="{3B5379ED-46D8-48A8-9C95-0668CB06F3FC}" sibTransId="{AEA050E6-F4F3-4EC2-8CBE-BB345E358F85}"/>
    <dgm:cxn modelId="{405697D9-3C4B-470A-B640-6BD0ECD2DF7A}" srcId="{AF9F808F-E52A-445A-B773-4048DA3789A4}" destId="{49EC4598-5DB3-4D85-B04E-CDF3EB65177F}" srcOrd="7" destOrd="0" parTransId="{CBF803FA-C85C-4D49-8B71-05EBEA69F6F9}" sibTransId="{5C3B1E7F-24D5-436B-A305-9BCAE9EF7F2E}"/>
    <dgm:cxn modelId="{919E2CDD-D9E7-394A-A881-DB1288A5B92B}" type="presOf" srcId="{49EC4598-5DB3-4D85-B04E-CDF3EB65177F}" destId="{1B560BCB-8EAC-3C47-B819-42926E441A73}" srcOrd="0" destOrd="0" presId="urn:microsoft.com/office/officeart/2005/8/layout/default"/>
    <dgm:cxn modelId="{349790DD-9C8D-9643-AA65-DFC118636766}" type="presOf" srcId="{68D12BA2-00F7-4F83-8E8A-CCC1E55AB3AF}" destId="{8BDF4360-4FD1-0246-8458-25C05299993F}" srcOrd="0" destOrd="0" presId="urn:microsoft.com/office/officeart/2005/8/layout/default"/>
    <dgm:cxn modelId="{D2A1ADE7-FD16-0949-A747-67C649DF3D27}" type="presOf" srcId="{3EE7B4E5-7D1F-481C-B0AE-4ECE8855BE86}" destId="{36A8DC2C-683B-F247-A9B0-F956B0C2E618}" srcOrd="0" destOrd="0" presId="urn:microsoft.com/office/officeart/2005/8/layout/default"/>
    <dgm:cxn modelId="{E3FD7369-D4BF-174C-B9AA-ACFADFF88FA5}" type="presParOf" srcId="{64C19F98-A7E4-174A-9FCC-E34BE809C5F8}" destId="{71802145-2B86-254A-9BE6-6DC4A15C2489}" srcOrd="0" destOrd="0" presId="urn:microsoft.com/office/officeart/2005/8/layout/default"/>
    <dgm:cxn modelId="{3A90858D-29BC-7940-B025-0F8F92CED59C}" type="presParOf" srcId="{64C19F98-A7E4-174A-9FCC-E34BE809C5F8}" destId="{3E43B1A9-1364-4849-AE16-4A7E48030B4F}" srcOrd="1" destOrd="0" presId="urn:microsoft.com/office/officeart/2005/8/layout/default"/>
    <dgm:cxn modelId="{D61C2FE1-F7FC-AC48-A142-73CA7F723B43}" type="presParOf" srcId="{64C19F98-A7E4-174A-9FCC-E34BE809C5F8}" destId="{8BDF4360-4FD1-0246-8458-25C05299993F}" srcOrd="2" destOrd="0" presId="urn:microsoft.com/office/officeart/2005/8/layout/default"/>
    <dgm:cxn modelId="{BB255C5D-CC7E-194D-8296-29F8471F109F}" type="presParOf" srcId="{64C19F98-A7E4-174A-9FCC-E34BE809C5F8}" destId="{E34FA93E-9AAC-A54A-904E-E4495D750EFD}" srcOrd="3" destOrd="0" presId="urn:microsoft.com/office/officeart/2005/8/layout/default"/>
    <dgm:cxn modelId="{702AA930-376E-A044-9269-CF4F9D94E8FF}" type="presParOf" srcId="{64C19F98-A7E4-174A-9FCC-E34BE809C5F8}" destId="{7D0C1021-A7CC-EA4B-9DB3-03383946AB68}" srcOrd="4" destOrd="0" presId="urn:microsoft.com/office/officeart/2005/8/layout/default"/>
    <dgm:cxn modelId="{3FB8798D-DBDF-AC4A-9027-04764ED6662E}" type="presParOf" srcId="{64C19F98-A7E4-174A-9FCC-E34BE809C5F8}" destId="{B93570C1-5F77-C947-A783-8BE3A3434DF5}" srcOrd="5" destOrd="0" presId="urn:microsoft.com/office/officeart/2005/8/layout/default"/>
    <dgm:cxn modelId="{213CB7F0-7132-7C4B-A2BC-86145F1745CC}" type="presParOf" srcId="{64C19F98-A7E4-174A-9FCC-E34BE809C5F8}" destId="{D895D0EE-188A-F748-8B50-2E2E2465A142}" srcOrd="6" destOrd="0" presId="urn:microsoft.com/office/officeart/2005/8/layout/default"/>
    <dgm:cxn modelId="{B1EBF59A-8F4D-0B41-B228-3CA2B020560C}" type="presParOf" srcId="{64C19F98-A7E4-174A-9FCC-E34BE809C5F8}" destId="{7AE62B76-6C74-E946-BC66-925EDC972B36}" srcOrd="7" destOrd="0" presId="urn:microsoft.com/office/officeart/2005/8/layout/default"/>
    <dgm:cxn modelId="{7158E23F-FB10-6B4C-B7B6-51B288390197}" type="presParOf" srcId="{64C19F98-A7E4-174A-9FCC-E34BE809C5F8}" destId="{AA735F5B-5712-DA49-8E05-4E7CCF2BDB36}" srcOrd="8" destOrd="0" presId="urn:microsoft.com/office/officeart/2005/8/layout/default"/>
    <dgm:cxn modelId="{EBB995B5-E4C0-E149-B117-5FF3204573C1}" type="presParOf" srcId="{64C19F98-A7E4-174A-9FCC-E34BE809C5F8}" destId="{4D54F9AC-43DA-8343-9F23-848AAF0B059E}" srcOrd="9" destOrd="0" presId="urn:microsoft.com/office/officeart/2005/8/layout/default"/>
    <dgm:cxn modelId="{74ABF62C-C5A0-3440-A1CA-8648175D24AD}" type="presParOf" srcId="{64C19F98-A7E4-174A-9FCC-E34BE809C5F8}" destId="{8263BCAA-31CC-B943-BAD5-F29C12B9D45B}" srcOrd="10" destOrd="0" presId="urn:microsoft.com/office/officeart/2005/8/layout/default"/>
    <dgm:cxn modelId="{4416C3A0-2308-3A4A-A90A-1D392ED77C4F}" type="presParOf" srcId="{64C19F98-A7E4-174A-9FCC-E34BE809C5F8}" destId="{BCD84B29-BC6F-1A45-BEF0-F97531694EEC}" srcOrd="11" destOrd="0" presId="urn:microsoft.com/office/officeart/2005/8/layout/default"/>
    <dgm:cxn modelId="{F2172F44-1E0F-DF49-B431-09694BC5FFF6}" type="presParOf" srcId="{64C19F98-A7E4-174A-9FCC-E34BE809C5F8}" destId="{36A8DC2C-683B-F247-A9B0-F956B0C2E618}" srcOrd="12" destOrd="0" presId="urn:microsoft.com/office/officeart/2005/8/layout/default"/>
    <dgm:cxn modelId="{F1200323-EC5D-FE42-B2EF-96733740FD9C}" type="presParOf" srcId="{64C19F98-A7E4-174A-9FCC-E34BE809C5F8}" destId="{4E5E523D-762C-1B40-BAF1-B08D9F5B1C10}" srcOrd="13" destOrd="0" presId="urn:microsoft.com/office/officeart/2005/8/layout/default"/>
    <dgm:cxn modelId="{ECD8126E-37F7-C34D-AC2C-E1DB9F84E99E}" type="presParOf" srcId="{64C19F98-A7E4-174A-9FCC-E34BE809C5F8}" destId="{1B560BCB-8EAC-3C47-B819-42926E441A73}" srcOrd="1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802145-2B86-254A-9BE6-6DC4A15C2489}">
      <dsp:nvSpPr>
        <dsp:cNvPr id="0" name=""/>
        <dsp:cNvSpPr/>
      </dsp:nvSpPr>
      <dsp:spPr>
        <a:xfrm>
          <a:off x="1870088" y="3317"/>
          <a:ext cx="3868470" cy="2321082"/>
        </a:xfrm>
        <a:prstGeom prst="rect">
          <a:avLst/>
        </a:prstGeom>
        <a:solidFill>
          <a:schemeClr val="accent1">
            <a:hueOff val="0"/>
            <a:satOff val="0"/>
            <a:lumOff val="0"/>
            <a:alphaOff val="0"/>
          </a:schemeClr>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a:t>Honest Ballot </a:t>
          </a:r>
          <a:r>
            <a:rPr lang="en-US" sz="2900" kern="1200"/>
            <a:t>will conduct the </a:t>
          </a:r>
          <a:r>
            <a:rPr lang="en-US" sz="2900" b="1" kern="1200"/>
            <a:t>ELECTRONIC VOTE </a:t>
          </a:r>
          <a:r>
            <a:rPr lang="en-US" sz="2900" kern="1200"/>
            <a:t>for both the BASIC and ASA Local’s</a:t>
          </a:r>
        </a:p>
      </dsp:txBody>
      <dsp:txXfrm>
        <a:off x="1870088" y="3317"/>
        <a:ext cx="3868470" cy="2321082"/>
      </dsp:txXfrm>
    </dsp:sp>
    <dsp:sp modelId="{8BDF4360-4FD1-0246-8458-25C05299993F}">
      <dsp:nvSpPr>
        <dsp:cNvPr id="0" name=""/>
        <dsp:cNvSpPr/>
      </dsp:nvSpPr>
      <dsp:spPr>
        <a:xfrm>
          <a:off x="6111595" y="0"/>
          <a:ext cx="3868470" cy="2321082"/>
        </a:xfrm>
        <a:prstGeom prst="rect">
          <a:avLst/>
        </a:prstGeom>
        <a:solidFill>
          <a:schemeClr val="accent1">
            <a:hueOff val="0"/>
            <a:satOff val="0"/>
            <a:lumOff val="0"/>
            <a:alphaOff val="0"/>
          </a:schemeClr>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solidFill>
                <a:srgbClr val="FFFF00"/>
              </a:solidFill>
            </a:rPr>
            <a:t>July 2</a:t>
          </a:r>
          <a:r>
            <a:rPr lang="en-US" sz="2900" kern="1200" baseline="30000">
              <a:solidFill>
                <a:srgbClr val="FFFF00"/>
              </a:solidFill>
            </a:rPr>
            <a:t>nd</a:t>
          </a:r>
          <a:r>
            <a:rPr lang="en-US" sz="2900" kern="1200">
              <a:solidFill>
                <a:srgbClr val="FFFF00"/>
              </a:solidFill>
            </a:rPr>
            <a:t>   </a:t>
          </a:r>
          <a:r>
            <a:rPr lang="en-US" sz="2900" kern="1200"/>
            <a:t>All Locals will submit a list of eligible members to Honest Ballot.</a:t>
          </a:r>
        </a:p>
      </dsp:txBody>
      <dsp:txXfrm>
        <a:off x="6111595" y="0"/>
        <a:ext cx="3868470" cy="2321082"/>
      </dsp:txXfrm>
    </dsp:sp>
    <dsp:sp modelId="{7D0C1021-A7CC-EA4B-9DB3-03383946AB68}">
      <dsp:nvSpPr>
        <dsp:cNvPr id="0" name=""/>
        <dsp:cNvSpPr/>
      </dsp:nvSpPr>
      <dsp:spPr>
        <a:xfrm>
          <a:off x="10380723" y="3317"/>
          <a:ext cx="3868470" cy="2321082"/>
        </a:xfrm>
        <a:prstGeom prst="rect">
          <a:avLst/>
        </a:prstGeom>
        <a:solidFill>
          <a:schemeClr val="accent1">
            <a:hueOff val="0"/>
            <a:satOff val="0"/>
            <a:lumOff val="0"/>
            <a:alphaOff val="0"/>
          </a:schemeClr>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solidFill>
                <a:srgbClr val="FFFF00"/>
              </a:solidFill>
            </a:rPr>
            <a:t>July 8</a:t>
          </a:r>
          <a:r>
            <a:rPr lang="en-US" sz="2900" kern="1200" baseline="30000">
              <a:solidFill>
                <a:srgbClr val="FFFF00"/>
              </a:solidFill>
            </a:rPr>
            <a:t>th</a:t>
          </a:r>
          <a:r>
            <a:rPr lang="en-US" sz="2900" kern="1200"/>
            <a:t>    voting members will receive a test email from Honest Ballot. </a:t>
          </a:r>
        </a:p>
      </dsp:txBody>
      <dsp:txXfrm>
        <a:off x="10380723" y="3317"/>
        <a:ext cx="3868470" cy="2321082"/>
      </dsp:txXfrm>
    </dsp:sp>
    <dsp:sp modelId="{D895D0EE-188A-F748-8B50-2E2E2465A142}">
      <dsp:nvSpPr>
        <dsp:cNvPr id="0" name=""/>
        <dsp:cNvSpPr/>
      </dsp:nvSpPr>
      <dsp:spPr>
        <a:xfrm>
          <a:off x="1870088" y="2711246"/>
          <a:ext cx="3868470" cy="2321082"/>
        </a:xfrm>
        <a:prstGeom prst="rect">
          <a:avLst/>
        </a:prstGeom>
        <a:solidFill>
          <a:schemeClr val="accent1">
            <a:hueOff val="0"/>
            <a:satOff val="0"/>
            <a:lumOff val="0"/>
            <a:alphaOff val="0"/>
          </a:schemeClr>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solidFill>
                <a:srgbClr val="FFFF00"/>
              </a:solidFill>
            </a:rPr>
            <a:t>July 10</a:t>
          </a:r>
          <a:r>
            <a:rPr lang="en-US" sz="2900" kern="1200" baseline="30000">
              <a:solidFill>
                <a:srgbClr val="FFFF00"/>
              </a:solidFill>
            </a:rPr>
            <a:t>th</a:t>
          </a:r>
          <a:r>
            <a:rPr lang="en-US" sz="2900" kern="1200"/>
            <a:t>  Corrected list update and submitted for ratification vote.</a:t>
          </a:r>
        </a:p>
      </dsp:txBody>
      <dsp:txXfrm>
        <a:off x="1870088" y="2711246"/>
        <a:ext cx="3868470" cy="2321082"/>
      </dsp:txXfrm>
    </dsp:sp>
    <dsp:sp modelId="{AA735F5B-5712-DA49-8E05-4E7CCF2BDB36}">
      <dsp:nvSpPr>
        <dsp:cNvPr id="0" name=""/>
        <dsp:cNvSpPr/>
      </dsp:nvSpPr>
      <dsp:spPr>
        <a:xfrm>
          <a:off x="6125405" y="2711246"/>
          <a:ext cx="3868470" cy="2321082"/>
        </a:xfrm>
        <a:prstGeom prst="rect">
          <a:avLst/>
        </a:prstGeom>
        <a:solidFill>
          <a:srgbClr val="FFC000"/>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solidFill>
                <a:srgbClr val="FF0000"/>
              </a:solidFill>
            </a:rPr>
            <a:t>July 13</a:t>
          </a:r>
          <a:r>
            <a:rPr lang="en-US" sz="2900" kern="1200" baseline="30000">
              <a:solidFill>
                <a:srgbClr val="FF0000"/>
              </a:solidFill>
            </a:rPr>
            <a:t>th</a:t>
          </a:r>
          <a:r>
            <a:rPr lang="en-US" sz="2900" kern="1200">
              <a:solidFill>
                <a:srgbClr val="FF0000"/>
              </a:solidFill>
            </a:rPr>
            <a:t>  </a:t>
          </a:r>
          <a:r>
            <a:rPr lang="en-US" sz="2900" kern="1200">
              <a:solidFill>
                <a:schemeClr val="tx1"/>
              </a:solidFill>
            </a:rPr>
            <a:t>All 13 Studio Locals Host a Webinar Saturday    @ NOON </a:t>
          </a:r>
        </a:p>
      </dsp:txBody>
      <dsp:txXfrm>
        <a:off x="6125405" y="2711246"/>
        <a:ext cx="3868470" cy="2321082"/>
      </dsp:txXfrm>
    </dsp:sp>
    <dsp:sp modelId="{8263BCAA-31CC-B943-BAD5-F29C12B9D45B}">
      <dsp:nvSpPr>
        <dsp:cNvPr id="0" name=""/>
        <dsp:cNvSpPr/>
      </dsp:nvSpPr>
      <dsp:spPr>
        <a:xfrm>
          <a:off x="10380723" y="2711246"/>
          <a:ext cx="3868470" cy="2321082"/>
        </a:xfrm>
        <a:prstGeom prst="rect">
          <a:avLst/>
        </a:prstGeom>
        <a:solidFill>
          <a:schemeClr val="accent1">
            <a:hueOff val="0"/>
            <a:satOff val="0"/>
            <a:lumOff val="0"/>
            <a:alphaOff val="0"/>
          </a:schemeClr>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solidFill>
                <a:srgbClr val="FFFF00"/>
              </a:solidFill>
            </a:rPr>
            <a:t>July 14</a:t>
          </a:r>
          <a:r>
            <a:rPr lang="en-US" sz="2900" kern="1200" baseline="30000">
              <a:solidFill>
                <a:srgbClr val="FFFF00"/>
              </a:solidFill>
            </a:rPr>
            <a:t>th</a:t>
          </a:r>
          <a:r>
            <a:rPr lang="en-US" sz="2900" kern="1200">
              <a:solidFill>
                <a:srgbClr val="FFFF00"/>
              </a:solidFill>
            </a:rPr>
            <a:t>  </a:t>
          </a:r>
          <a:r>
            <a:rPr lang="en-US" sz="2900" kern="1200"/>
            <a:t>Ballots emailed</a:t>
          </a:r>
        </a:p>
      </dsp:txBody>
      <dsp:txXfrm>
        <a:off x="10380723" y="2711246"/>
        <a:ext cx="3868470" cy="2321082"/>
      </dsp:txXfrm>
    </dsp:sp>
    <dsp:sp modelId="{36A8DC2C-683B-F247-A9B0-F956B0C2E618}">
      <dsp:nvSpPr>
        <dsp:cNvPr id="0" name=""/>
        <dsp:cNvSpPr/>
      </dsp:nvSpPr>
      <dsp:spPr>
        <a:xfrm>
          <a:off x="3997747" y="5419176"/>
          <a:ext cx="3868470" cy="2321082"/>
        </a:xfrm>
        <a:prstGeom prst="rect">
          <a:avLst/>
        </a:prstGeom>
        <a:solidFill>
          <a:schemeClr val="accent1">
            <a:hueOff val="0"/>
            <a:satOff val="0"/>
            <a:lumOff val="0"/>
            <a:alphaOff val="0"/>
          </a:schemeClr>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rgbClr val="FFFF00"/>
              </a:solidFill>
            </a:rPr>
            <a:t>July 17</a:t>
          </a:r>
          <a:r>
            <a:rPr lang="en-US" sz="2900" kern="1200" baseline="30000" dirty="0">
              <a:solidFill>
                <a:srgbClr val="FFFF00"/>
              </a:solidFill>
            </a:rPr>
            <a:t>th</a:t>
          </a:r>
          <a:r>
            <a:rPr lang="en-US" sz="2900" kern="1200" dirty="0">
              <a:solidFill>
                <a:srgbClr val="FFFF00"/>
              </a:solidFill>
            </a:rPr>
            <a:t>  </a:t>
          </a:r>
          <a:r>
            <a:rPr lang="en-US" sz="2900" kern="1200" dirty="0"/>
            <a:t>Voting ends at Midnight PST </a:t>
          </a:r>
        </a:p>
      </dsp:txBody>
      <dsp:txXfrm>
        <a:off x="3997747" y="5419176"/>
        <a:ext cx="3868470" cy="2321082"/>
      </dsp:txXfrm>
    </dsp:sp>
    <dsp:sp modelId="{1B560BCB-8EAC-3C47-B819-42926E441A73}">
      <dsp:nvSpPr>
        <dsp:cNvPr id="0" name=""/>
        <dsp:cNvSpPr/>
      </dsp:nvSpPr>
      <dsp:spPr>
        <a:xfrm>
          <a:off x="8253064" y="5419176"/>
          <a:ext cx="3868470" cy="2321082"/>
        </a:xfrm>
        <a:prstGeom prst="rect">
          <a:avLst/>
        </a:prstGeom>
        <a:solidFill>
          <a:schemeClr val="accent1">
            <a:hueOff val="0"/>
            <a:satOff val="0"/>
            <a:lumOff val="0"/>
            <a:alphaOff val="0"/>
          </a:schemeClr>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solidFill>
                <a:srgbClr val="FFFF00"/>
              </a:solidFill>
            </a:rPr>
            <a:t>July 18</a:t>
          </a:r>
          <a:r>
            <a:rPr lang="en-US" sz="2900" kern="1200" baseline="30000">
              <a:solidFill>
                <a:srgbClr val="FFFF00"/>
              </a:solidFill>
            </a:rPr>
            <a:t>th</a:t>
          </a:r>
          <a:r>
            <a:rPr lang="en-US" sz="2900" kern="1200">
              <a:solidFill>
                <a:srgbClr val="FFFF00"/>
              </a:solidFill>
            </a:rPr>
            <a:t>  </a:t>
          </a:r>
          <a:r>
            <a:rPr lang="en-US" sz="2900" kern="1200"/>
            <a:t>Results tabulated and reported. </a:t>
          </a:r>
        </a:p>
      </dsp:txBody>
      <dsp:txXfrm>
        <a:off x="8253064" y="5419176"/>
        <a:ext cx="3868470" cy="232108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48D194-59A0-2A49-AAB2-0AD88FFDD1AD}" type="datetimeFigureOut">
              <a:rPr lang="en-US" smtClean="0"/>
              <a:t>7/3/2024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47045C-0874-5B4D-980D-A2BC2A03DB78}" type="slidenum">
              <a:rPr lang="en-US" smtClean="0"/>
              <a:t>‹#›</a:t>
            </a:fld>
            <a:endParaRPr lang="en-US"/>
          </a:p>
        </p:txBody>
      </p:sp>
    </p:spTree>
    <p:extLst>
      <p:ext uri="{BB962C8B-B14F-4D97-AF65-F5344CB8AC3E}">
        <p14:creationId xmlns:p14="http://schemas.microsoft.com/office/powerpoint/2010/main" val="591608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47045C-0874-5B4D-980D-A2BC2A03DB78}" type="slidenum">
              <a:rPr lang="en-US" smtClean="0"/>
              <a:t>4</a:t>
            </a:fld>
            <a:endParaRPr lang="en-US"/>
          </a:p>
        </p:txBody>
      </p:sp>
    </p:spTree>
    <p:extLst>
      <p:ext uri="{BB962C8B-B14F-4D97-AF65-F5344CB8AC3E}">
        <p14:creationId xmlns:p14="http://schemas.microsoft.com/office/powerpoint/2010/main" val="2596172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839560"/>
          </a:xfrm>
        </p:spPr>
        <p:txBody>
          <a:bodyPr/>
          <a:lstStyle/>
          <a:p>
            <a:r>
              <a:rPr lang="en-US" sz="1800">
                <a:effectLst/>
                <a:latin typeface="Times New Roman" panose="02020603050405020304" pitchFamily="18" charset="0"/>
                <a:ea typeface="Calibri" panose="020F0502020204030204" pitchFamily="34" charset="0"/>
              </a:rPr>
              <a:t>For Travel only days will now pay health and pension benefits. In alignment with the stipend structure, there shall be no less than four hours of benefits paid up to a maximum of eight hours, depending on the length of the travel day.</a:t>
            </a:r>
          </a:p>
          <a:p>
            <a:endParaRPr lang="en-US" sz="1800">
              <a:latin typeface="Times New Roman" panose="02020603050405020304" pitchFamily="18" charset="0"/>
              <a:ea typeface="Calibri" panose="020F0502020204030204" pitchFamily="34" charset="0"/>
            </a:endParaRPr>
          </a:p>
          <a:p>
            <a:r>
              <a:rPr lang="en-US" sz="1800">
                <a:effectLst/>
                <a:latin typeface="TimesNewRomanPSMT"/>
              </a:rPr>
              <a:t>"On call" employees who travel only to or from a distant location shall be paid an allowance of one-sixth (1/6) of the scheduled minimum "on call" rate for any day so traveled. </a:t>
            </a:r>
          </a:p>
          <a:p>
            <a:endParaRPr lang="en-US" sz="2800"/>
          </a:p>
          <a:p>
            <a:r>
              <a:rPr lang="en-US" sz="1800">
                <a:effectLst/>
                <a:latin typeface="Times New Roman" panose="02020603050405020304" pitchFamily="18" charset="0"/>
                <a:ea typeface="Calibri" panose="020F0502020204030204" pitchFamily="34" charset="0"/>
              </a:rPr>
              <a:t>This is still and allowance and that day will not count in your work week. </a:t>
            </a:r>
          </a:p>
          <a:p>
            <a:endParaRPr lang="en-US"/>
          </a:p>
        </p:txBody>
      </p:sp>
      <p:sp>
        <p:nvSpPr>
          <p:cNvPr id="4" name="Slide Number Placeholder 3"/>
          <p:cNvSpPr>
            <a:spLocks noGrp="1"/>
          </p:cNvSpPr>
          <p:nvPr>
            <p:ph type="sldNum" sz="quarter" idx="5"/>
          </p:nvPr>
        </p:nvSpPr>
        <p:spPr/>
        <p:txBody>
          <a:bodyPr/>
          <a:lstStyle/>
          <a:p>
            <a:fld id="{8B47045C-0874-5B4D-980D-A2BC2A03DB78}" type="slidenum">
              <a:rPr lang="en-US" smtClean="0"/>
              <a:t>16</a:t>
            </a:fld>
            <a:endParaRPr lang="en-US"/>
          </a:p>
        </p:txBody>
      </p:sp>
    </p:spTree>
    <p:extLst>
      <p:ext uri="{BB962C8B-B14F-4D97-AF65-F5344CB8AC3E}">
        <p14:creationId xmlns:p14="http://schemas.microsoft.com/office/powerpoint/2010/main" val="4174266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Times New Roman" panose="02020603050405020304" pitchFamily="18" charset="0"/>
                <a:ea typeface="Calibri" panose="020F0502020204030204" pitchFamily="34" charset="0"/>
              </a:rPr>
              <a:t>Employees will be able to access their sick leave much sooner; a worker can utilize their paid sick days after 45 days of employment for an individual employer instead of after 90 days.</a:t>
            </a:r>
          </a:p>
          <a:p>
            <a:endParaRPr lang="en-US" sz="1800">
              <a:effectLst/>
              <a:latin typeface="Times New Roman" panose="02020603050405020304" pitchFamily="18" charset="0"/>
              <a:ea typeface="Calibri" panose="020F0502020204030204" pitchFamily="34" charset="0"/>
            </a:endParaRPr>
          </a:p>
          <a:p>
            <a:endParaRPr lang="en-US"/>
          </a:p>
          <a:p>
            <a:r>
              <a:rPr lang="en-US" sz="1800">
                <a:effectLst/>
                <a:latin typeface="Times New Roman" panose="02020603050405020304" pitchFamily="18" charset="0"/>
                <a:ea typeface="Calibri" panose="020F0502020204030204" pitchFamily="34" charset="0"/>
              </a:rPr>
              <a:t>The amount of sick leave that can be accrued increases from a maximum of 48 hours or 6 sick days to 80 hours or 10 sick days.</a:t>
            </a:r>
          </a:p>
          <a:p>
            <a:endParaRPr lang="en-US" sz="1800">
              <a:effectLst/>
              <a:latin typeface="Times New Roman" panose="02020603050405020304" pitchFamily="18" charset="0"/>
              <a:ea typeface="Calibri" panose="020F0502020204030204" pitchFamily="34" charset="0"/>
            </a:endParaRPr>
          </a:p>
          <a:p>
            <a:endParaRPr lang="en-US"/>
          </a:p>
          <a:p>
            <a:r>
              <a:rPr lang="en-US" sz="1800">
                <a:effectLst/>
                <a:latin typeface="Times New Roman" panose="02020603050405020304" pitchFamily="18" charset="0"/>
                <a:ea typeface="Calibri" panose="020F0502020204030204" pitchFamily="34" charset="0"/>
              </a:rPr>
              <a:t>The sick leave bank increases from 24 hours or 3 days to forty hours or 5 days of sick leave per year.</a:t>
            </a:r>
          </a:p>
          <a:p>
            <a:endParaRPr lang="en-US"/>
          </a:p>
        </p:txBody>
      </p:sp>
      <p:sp>
        <p:nvSpPr>
          <p:cNvPr id="4" name="Slide Number Placeholder 3"/>
          <p:cNvSpPr>
            <a:spLocks noGrp="1"/>
          </p:cNvSpPr>
          <p:nvPr>
            <p:ph type="sldNum" sz="quarter" idx="5"/>
          </p:nvPr>
        </p:nvSpPr>
        <p:spPr/>
        <p:txBody>
          <a:bodyPr/>
          <a:lstStyle/>
          <a:p>
            <a:fld id="{8B47045C-0874-5B4D-980D-A2BC2A03DB78}" type="slidenum">
              <a:rPr lang="en-US" smtClean="0"/>
              <a:t>17</a:t>
            </a:fld>
            <a:endParaRPr lang="en-US"/>
          </a:p>
        </p:txBody>
      </p:sp>
    </p:spTree>
    <p:extLst>
      <p:ext uri="{BB962C8B-B14F-4D97-AF65-F5344CB8AC3E}">
        <p14:creationId xmlns:p14="http://schemas.microsoft.com/office/powerpoint/2010/main" val="410509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47045C-0874-5B4D-980D-A2BC2A03DB78}" type="slidenum">
              <a:rPr lang="en-US" smtClean="0"/>
              <a:t>18</a:t>
            </a:fld>
            <a:endParaRPr lang="en-US"/>
          </a:p>
        </p:txBody>
      </p:sp>
    </p:spTree>
    <p:extLst>
      <p:ext uri="{BB962C8B-B14F-4D97-AF65-F5344CB8AC3E}">
        <p14:creationId xmlns:p14="http://schemas.microsoft.com/office/powerpoint/2010/main" val="198195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6332" y="4400550"/>
            <a:ext cx="7041931" cy="3600450"/>
          </a:xfrm>
        </p:spPr>
        <p:txBody>
          <a:bodyPr/>
          <a:lstStyle/>
          <a:p>
            <a:pPr lvl="2">
              <a:spcAft>
                <a:spcPts val="800"/>
              </a:spcAft>
            </a:pPr>
            <a:r>
              <a:rPr lang="en-US" sz="1600">
                <a:effectLst/>
                <a:latin typeface="Times New Roman" panose="02020603050405020304" pitchFamily="18" charset="0"/>
                <a:ea typeface="Calibri" panose="020F0502020204030204" pitchFamily="34" charset="0"/>
              </a:rPr>
              <a:t>A “qualified year” will be triggered after 170 days of work, a reduction from 200 days of work required.</a:t>
            </a:r>
          </a:p>
          <a:p>
            <a:pPr lvl="2">
              <a:spcAft>
                <a:spcPts val="800"/>
              </a:spcAft>
            </a:pPr>
            <a:endParaRPr lang="en-US" sz="1600">
              <a:effectLst/>
              <a:latin typeface="Times New Roman" panose="02020603050405020304" pitchFamily="18" charset="0"/>
              <a:ea typeface="Calibri" panose="020F0502020204030204" pitchFamily="34" charset="0"/>
            </a:endParaRPr>
          </a:p>
          <a:p>
            <a:pPr marR="0" lvl="2">
              <a:spcBef>
                <a:spcPts val="0"/>
              </a:spcBef>
              <a:spcAft>
                <a:spcPts val="800"/>
              </a:spcAft>
            </a:pPr>
            <a:r>
              <a:rPr lang="en-US" sz="1600">
                <a:effectLst/>
                <a:latin typeface="Times New Roman" panose="02020603050405020304" pitchFamily="18" charset="0"/>
                <a:ea typeface="Calibri" panose="020F0502020204030204" pitchFamily="34" charset="0"/>
              </a:rPr>
              <a:t>For those employees with twelve or more qualified years, they will receive an additional 25% of the applicable severance pay.</a:t>
            </a:r>
          </a:p>
          <a:p>
            <a:pPr marL="1371600" marR="0">
              <a:spcBef>
                <a:spcPts val="0"/>
              </a:spcBef>
              <a:spcAft>
                <a:spcPts val="800"/>
              </a:spcAft>
            </a:pPr>
            <a:r>
              <a:rPr lang="en-US" sz="1600">
                <a:effectLst/>
                <a:latin typeface="Times New Roman" panose="02020603050405020304" pitchFamily="18" charset="0"/>
                <a:ea typeface="Calibri" panose="020F0502020204030204" pitchFamily="34" charset="0"/>
              </a:rPr>
              <a:t> </a:t>
            </a:r>
          </a:p>
          <a:p>
            <a:pPr marR="0" lvl="2">
              <a:spcBef>
                <a:spcPts val="0"/>
              </a:spcBef>
              <a:spcAft>
                <a:spcPts val="800"/>
              </a:spcAft>
            </a:pPr>
            <a:r>
              <a:rPr lang="en-US" sz="1600">
                <a:effectLst/>
                <a:latin typeface="Times New Roman" panose="02020603050405020304" pitchFamily="18" charset="0"/>
                <a:ea typeface="Calibri" panose="020F0502020204030204" pitchFamily="34" charset="0"/>
              </a:rPr>
              <a:t>The definition of a “qualified year” for purposes of Severance Pay shall be eased for 2023 (an employee only needs to have worked ninety-four days in 2023).</a:t>
            </a:r>
          </a:p>
          <a:p>
            <a:pPr marL="1371600" marR="0">
              <a:spcBef>
                <a:spcPts val="0"/>
              </a:spcBef>
              <a:spcAft>
                <a:spcPts val="800"/>
              </a:spcAft>
            </a:pPr>
            <a:r>
              <a:rPr lang="en-US" sz="1600">
                <a:effectLst/>
                <a:latin typeface="Times New Roman" panose="02020603050405020304" pitchFamily="18" charset="0"/>
                <a:ea typeface="Calibri" panose="020F0502020204030204" pitchFamily="34" charset="0"/>
              </a:rPr>
              <a:t> </a:t>
            </a:r>
          </a:p>
          <a:p>
            <a:endParaRPr lang="en-US"/>
          </a:p>
        </p:txBody>
      </p:sp>
      <p:sp>
        <p:nvSpPr>
          <p:cNvPr id="4" name="Slide Number Placeholder 3"/>
          <p:cNvSpPr>
            <a:spLocks noGrp="1"/>
          </p:cNvSpPr>
          <p:nvPr>
            <p:ph type="sldNum" sz="quarter" idx="5"/>
          </p:nvPr>
        </p:nvSpPr>
        <p:spPr/>
        <p:txBody>
          <a:bodyPr/>
          <a:lstStyle/>
          <a:p>
            <a:fld id="{8B47045C-0874-5B4D-980D-A2BC2A03DB78}" type="slidenum">
              <a:rPr lang="en-US" smtClean="0"/>
              <a:t>19</a:t>
            </a:fld>
            <a:endParaRPr lang="en-US"/>
          </a:p>
        </p:txBody>
      </p:sp>
    </p:spTree>
    <p:extLst>
      <p:ext uri="{BB962C8B-B14F-4D97-AF65-F5344CB8AC3E}">
        <p14:creationId xmlns:p14="http://schemas.microsoft.com/office/powerpoint/2010/main" val="2650599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47045C-0874-5B4D-980D-A2BC2A03DB78}" type="slidenum">
              <a:rPr lang="en-US" smtClean="0"/>
              <a:t>20</a:t>
            </a:fld>
            <a:endParaRPr lang="en-US"/>
          </a:p>
        </p:txBody>
      </p:sp>
    </p:spTree>
    <p:extLst>
      <p:ext uri="{BB962C8B-B14F-4D97-AF65-F5344CB8AC3E}">
        <p14:creationId xmlns:p14="http://schemas.microsoft.com/office/powerpoint/2010/main" val="2006324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47045C-0874-5B4D-980D-A2BC2A03DB78}" type="slidenum">
              <a:rPr lang="en-US" smtClean="0"/>
              <a:t>21</a:t>
            </a:fld>
            <a:endParaRPr lang="en-US"/>
          </a:p>
        </p:txBody>
      </p:sp>
    </p:spTree>
    <p:extLst>
      <p:ext uri="{BB962C8B-B14F-4D97-AF65-F5344CB8AC3E}">
        <p14:creationId xmlns:p14="http://schemas.microsoft.com/office/powerpoint/2010/main" val="1924005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highlight>
                  <a:srgbClr val="FFFFFF"/>
                </a:highlight>
                <a:latin typeface="TimesNewRomanPSMT"/>
              </a:rPr>
              <a:t>Stronger notification of subcontracting and the first tightening of this language in decades. Employers must supply notification of all subcontracts, allowing the Local to evaluate the appropriateness of the subcontract. </a:t>
            </a:r>
            <a:endParaRPr lang="en-US" sz="1800">
              <a:effectLst/>
              <a:highlight>
                <a:srgbClr val="FFFFFF"/>
              </a:highlight>
              <a:latin typeface="SymbolMT"/>
            </a:endParaRPr>
          </a:p>
          <a:p>
            <a:endParaRPr lang="en-US"/>
          </a:p>
        </p:txBody>
      </p:sp>
      <p:sp>
        <p:nvSpPr>
          <p:cNvPr id="4" name="Slide Number Placeholder 3"/>
          <p:cNvSpPr>
            <a:spLocks noGrp="1"/>
          </p:cNvSpPr>
          <p:nvPr>
            <p:ph type="sldNum" sz="quarter" idx="5"/>
          </p:nvPr>
        </p:nvSpPr>
        <p:spPr/>
        <p:txBody>
          <a:bodyPr/>
          <a:lstStyle/>
          <a:p>
            <a:fld id="{8B47045C-0874-5B4D-980D-A2BC2A03DB78}" type="slidenum">
              <a:rPr lang="en-US" smtClean="0"/>
              <a:t>22</a:t>
            </a:fld>
            <a:endParaRPr lang="en-US"/>
          </a:p>
        </p:txBody>
      </p:sp>
    </p:spTree>
    <p:extLst>
      <p:ext uri="{BB962C8B-B14F-4D97-AF65-F5344CB8AC3E}">
        <p14:creationId xmlns:p14="http://schemas.microsoft.com/office/powerpoint/2010/main" val="4150000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CA43F8-9B47-7F45-8AA3-90D4CA295F86}" type="slidenum">
              <a:rPr lang="en-US" smtClean="0"/>
              <a:t>23</a:t>
            </a:fld>
            <a:endParaRPr lang="en-US"/>
          </a:p>
        </p:txBody>
      </p:sp>
    </p:spTree>
    <p:extLst>
      <p:ext uri="{BB962C8B-B14F-4D97-AF65-F5344CB8AC3E}">
        <p14:creationId xmlns:p14="http://schemas.microsoft.com/office/powerpoint/2010/main" val="31327128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effectLst/>
              <a:highlight>
                <a:srgbClr val="FFFFFF"/>
              </a:highlight>
              <a:latin typeface="SymbolMT"/>
            </a:endParaRPr>
          </a:p>
          <a:p>
            <a:endParaRPr lang="en-US" dirty="0"/>
          </a:p>
        </p:txBody>
      </p:sp>
      <p:sp>
        <p:nvSpPr>
          <p:cNvPr id="4" name="Slide Number Placeholder 3"/>
          <p:cNvSpPr>
            <a:spLocks noGrp="1"/>
          </p:cNvSpPr>
          <p:nvPr>
            <p:ph type="sldNum" sz="quarter" idx="5"/>
          </p:nvPr>
        </p:nvSpPr>
        <p:spPr/>
        <p:txBody>
          <a:bodyPr/>
          <a:lstStyle/>
          <a:p>
            <a:fld id="{8B47045C-0874-5B4D-980D-A2BC2A03DB78}" type="slidenum">
              <a:rPr lang="en-US" smtClean="0"/>
              <a:t>24</a:t>
            </a:fld>
            <a:endParaRPr lang="en-US"/>
          </a:p>
        </p:txBody>
      </p:sp>
    </p:spTree>
    <p:extLst>
      <p:ext uri="{BB962C8B-B14F-4D97-AF65-F5344CB8AC3E}">
        <p14:creationId xmlns:p14="http://schemas.microsoft.com/office/powerpoint/2010/main" val="465322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47045C-0874-5B4D-980D-A2BC2A03DB78}" type="slidenum">
              <a:rPr lang="en-US" smtClean="0"/>
              <a:t>25</a:t>
            </a:fld>
            <a:endParaRPr lang="en-US"/>
          </a:p>
        </p:txBody>
      </p:sp>
    </p:spTree>
    <p:extLst>
      <p:ext uri="{BB962C8B-B14F-4D97-AF65-F5344CB8AC3E}">
        <p14:creationId xmlns:p14="http://schemas.microsoft.com/office/powerpoint/2010/main" val="2109041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47045C-0874-5B4D-980D-A2BC2A03DB78}" type="slidenum">
              <a:rPr lang="en-US" smtClean="0"/>
              <a:t>5</a:t>
            </a:fld>
            <a:endParaRPr lang="en-US"/>
          </a:p>
        </p:txBody>
      </p:sp>
    </p:spTree>
    <p:extLst>
      <p:ext uri="{BB962C8B-B14F-4D97-AF65-F5344CB8AC3E}">
        <p14:creationId xmlns:p14="http://schemas.microsoft.com/office/powerpoint/2010/main" val="4083391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47045C-0874-5B4D-980D-A2BC2A03DB78}" type="slidenum">
              <a:rPr lang="en-US" smtClean="0"/>
              <a:t>26</a:t>
            </a:fld>
            <a:endParaRPr lang="en-US"/>
          </a:p>
        </p:txBody>
      </p:sp>
    </p:spTree>
    <p:extLst>
      <p:ext uri="{BB962C8B-B14F-4D97-AF65-F5344CB8AC3E}">
        <p14:creationId xmlns:p14="http://schemas.microsoft.com/office/powerpoint/2010/main" val="13139980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highlight>
                  <a:srgbClr val="FFFFFF"/>
                </a:highlight>
                <a:latin typeface="TimesNewRomanPSMT"/>
              </a:rPr>
              <a:t> </a:t>
            </a:r>
            <a:endParaRPr lang="en-US" sz="1800" dirty="0">
              <a:effectLst/>
              <a:highlight>
                <a:srgbClr val="FFFFFF"/>
              </a:highlight>
              <a:latin typeface="SymbolMT"/>
            </a:endParaRPr>
          </a:p>
          <a:p>
            <a:endParaRPr lang="en-US" dirty="0"/>
          </a:p>
        </p:txBody>
      </p:sp>
      <p:sp>
        <p:nvSpPr>
          <p:cNvPr id="4" name="Slide Number Placeholder 3"/>
          <p:cNvSpPr>
            <a:spLocks noGrp="1"/>
          </p:cNvSpPr>
          <p:nvPr>
            <p:ph type="sldNum" sz="quarter" idx="5"/>
          </p:nvPr>
        </p:nvSpPr>
        <p:spPr/>
        <p:txBody>
          <a:bodyPr/>
          <a:lstStyle/>
          <a:p>
            <a:fld id="{8B47045C-0874-5B4D-980D-A2BC2A03DB78}" type="slidenum">
              <a:rPr lang="en-US" smtClean="0"/>
              <a:t>27</a:t>
            </a:fld>
            <a:endParaRPr lang="en-US"/>
          </a:p>
        </p:txBody>
      </p:sp>
    </p:spTree>
    <p:extLst>
      <p:ext uri="{BB962C8B-B14F-4D97-AF65-F5344CB8AC3E}">
        <p14:creationId xmlns:p14="http://schemas.microsoft.com/office/powerpoint/2010/main" val="19845171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47045C-0874-5B4D-980D-A2BC2A03DB78}" type="slidenum">
              <a:rPr lang="en-US" smtClean="0"/>
              <a:t>28</a:t>
            </a:fld>
            <a:endParaRPr lang="en-US"/>
          </a:p>
        </p:txBody>
      </p:sp>
    </p:spTree>
    <p:extLst>
      <p:ext uri="{BB962C8B-B14F-4D97-AF65-F5344CB8AC3E}">
        <p14:creationId xmlns:p14="http://schemas.microsoft.com/office/powerpoint/2010/main" val="23549410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47045C-0874-5B4D-980D-A2BC2A03DB78}" type="slidenum">
              <a:rPr lang="en-US" smtClean="0"/>
              <a:t>29</a:t>
            </a:fld>
            <a:endParaRPr lang="en-US"/>
          </a:p>
        </p:txBody>
      </p:sp>
    </p:spTree>
    <p:extLst>
      <p:ext uri="{BB962C8B-B14F-4D97-AF65-F5344CB8AC3E}">
        <p14:creationId xmlns:p14="http://schemas.microsoft.com/office/powerpoint/2010/main" val="30330952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47045C-0874-5B4D-980D-A2BC2A03DB78}" type="slidenum">
              <a:rPr lang="en-US" smtClean="0"/>
              <a:t>30</a:t>
            </a:fld>
            <a:endParaRPr lang="en-US"/>
          </a:p>
        </p:txBody>
      </p:sp>
    </p:spTree>
    <p:extLst>
      <p:ext uri="{BB962C8B-B14F-4D97-AF65-F5344CB8AC3E}">
        <p14:creationId xmlns:p14="http://schemas.microsoft.com/office/powerpoint/2010/main" val="2651967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47045C-0874-5B4D-980D-A2BC2A03DB78}" type="slidenum">
              <a:rPr lang="en-US" smtClean="0"/>
              <a:t>9</a:t>
            </a:fld>
            <a:endParaRPr lang="en-US"/>
          </a:p>
        </p:txBody>
      </p:sp>
    </p:spTree>
    <p:extLst>
      <p:ext uri="{BB962C8B-B14F-4D97-AF65-F5344CB8AC3E}">
        <p14:creationId xmlns:p14="http://schemas.microsoft.com/office/powerpoint/2010/main" val="803227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47045C-0874-5B4D-980D-A2BC2A03DB78}" type="slidenum">
              <a:rPr lang="en-US" smtClean="0"/>
              <a:t>10</a:t>
            </a:fld>
            <a:endParaRPr lang="en-US"/>
          </a:p>
        </p:txBody>
      </p:sp>
    </p:spTree>
    <p:extLst>
      <p:ext uri="{BB962C8B-B14F-4D97-AF65-F5344CB8AC3E}">
        <p14:creationId xmlns:p14="http://schemas.microsoft.com/office/powerpoint/2010/main" val="2839197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47045C-0874-5B4D-980D-A2BC2A03DB78}" type="slidenum">
              <a:rPr lang="en-US" smtClean="0"/>
              <a:t>11</a:t>
            </a:fld>
            <a:endParaRPr lang="en-US"/>
          </a:p>
        </p:txBody>
      </p:sp>
    </p:spTree>
    <p:extLst>
      <p:ext uri="{BB962C8B-B14F-4D97-AF65-F5344CB8AC3E}">
        <p14:creationId xmlns:p14="http://schemas.microsoft.com/office/powerpoint/2010/main" val="3455327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6C41BE-4253-5246-AD22-24CE85EF648D}" type="slidenum">
              <a:rPr lang="en-US" smtClean="0"/>
              <a:t>12</a:t>
            </a:fld>
            <a:endParaRPr lang="en-US"/>
          </a:p>
        </p:txBody>
      </p:sp>
    </p:spTree>
    <p:extLst>
      <p:ext uri="{BB962C8B-B14F-4D97-AF65-F5344CB8AC3E}">
        <p14:creationId xmlns:p14="http://schemas.microsoft.com/office/powerpoint/2010/main" val="1721192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Times New Roman" panose="02020603050405020304" pitchFamily="18" charset="0"/>
                <a:ea typeface="Calibri" panose="020F0502020204030204" pitchFamily="34" charset="0"/>
              </a:rPr>
              <a:t>Double time will begin after twelve worked hours except where a better condition applies, removing double time after fourteen hours elapsed for certain pilots, Basic Cable season one, mini-series, network and Pay TV longform productions, and Mid and Low Budget streaming projects </a:t>
            </a:r>
            <a:endParaRPr lang="en-US"/>
          </a:p>
        </p:txBody>
      </p:sp>
      <p:sp>
        <p:nvSpPr>
          <p:cNvPr id="4" name="Slide Number Placeholder 3"/>
          <p:cNvSpPr>
            <a:spLocks noGrp="1"/>
          </p:cNvSpPr>
          <p:nvPr>
            <p:ph type="sldNum" sz="quarter" idx="5"/>
          </p:nvPr>
        </p:nvSpPr>
        <p:spPr/>
        <p:txBody>
          <a:bodyPr/>
          <a:lstStyle/>
          <a:p>
            <a:fld id="{8B47045C-0874-5B4D-980D-A2BC2A03DB78}" type="slidenum">
              <a:rPr lang="en-US" smtClean="0"/>
              <a:t>13</a:t>
            </a:fld>
            <a:endParaRPr lang="en-US"/>
          </a:p>
        </p:txBody>
      </p:sp>
    </p:spTree>
    <p:extLst>
      <p:ext uri="{BB962C8B-B14F-4D97-AF65-F5344CB8AC3E}">
        <p14:creationId xmlns:p14="http://schemas.microsoft.com/office/powerpoint/2010/main" val="182916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Times New Roman" panose="02020603050405020304" pitchFamily="18" charset="0"/>
                <a:ea typeface="Calibri" panose="020F0502020204030204" pitchFamily="34" charset="0"/>
              </a:rPr>
              <a:t>When required by a Producer, on-call classifications shall be paid double time for work on a seventh day in the workweek.</a:t>
            </a:r>
          </a:p>
          <a:p>
            <a:endParaRPr lang="en-US"/>
          </a:p>
        </p:txBody>
      </p:sp>
      <p:sp>
        <p:nvSpPr>
          <p:cNvPr id="4" name="Slide Number Placeholder 3"/>
          <p:cNvSpPr>
            <a:spLocks noGrp="1"/>
          </p:cNvSpPr>
          <p:nvPr>
            <p:ph type="sldNum" sz="quarter" idx="5"/>
          </p:nvPr>
        </p:nvSpPr>
        <p:spPr/>
        <p:txBody>
          <a:bodyPr/>
          <a:lstStyle/>
          <a:p>
            <a:fld id="{8B47045C-0874-5B4D-980D-A2BC2A03DB78}" type="slidenum">
              <a:rPr lang="en-US" smtClean="0"/>
              <a:t>14</a:t>
            </a:fld>
            <a:endParaRPr lang="en-US"/>
          </a:p>
        </p:txBody>
      </p:sp>
    </p:spTree>
    <p:extLst>
      <p:ext uri="{BB962C8B-B14F-4D97-AF65-F5344CB8AC3E}">
        <p14:creationId xmlns:p14="http://schemas.microsoft.com/office/powerpoint/2010/main" val="1906752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543899"/>
            <a:ext cx="5486400" cy="3915888"/>
          </a:xfrm>
        </p:spPr>
        <p:txBody>
          <a:bodyPr/>
          <a:lstStyle/>
          <a:p>
            <a:endParaRPr lang="en-US" sz="1800">
              <a:effectLst/>
              <a:highlight>
                <a:srgbClr val="FFFFFF"/>
              </a:highlight>
              <a:latin typeface="TimesNewRomanPSMT"/>
            </a:endParaRPr>
          </a:p>
          <a:p>
            <a:pPr marR="0" lvl="0">
              <a:spcBef>
                <a:spcPts val="0"/>
              </a:spcBef>
              <a:spcAft>
                <a:spcPts val="1200"/>
              </a:spcAft>
            </a:pPr>
            <a:r>
              <a:rPr lang="en-US" sz="1800">
                <a:effectLst/>
                <a:latin typeface="Times New Roman" panose="02020603050405020304" pitchFamily="18" charset="0"/>
                <a:ea typeface="Calibri" panose="020F0502020204030204" pitchFamily="34" charset="0"/>
              </a:rPr>
              <a:t>The name and contact information for the individual responsible for coordinating rides and rooms must be included on call sheets.</a:t>
            </a:r>
          </a:p>
          <a:p>
            <a:pPr marR="0" lvl="0">
              <a:spcBef>
                <a:spcPts val="0"/>
              </a:spcBef>
              <a:spcAft>
                <a:spcPts val="1200"/>
              </a:spcAft>
            </a:pPr>
            <a:r>
              <a:rPr lang="en-US" sz="1800">
                <a:effectLst/>
                <a:latin typeface="Times New Roman" panose="02020603050405020304" pitchFamily="18" charset="0"/>
                <a:ea typeface="Calibri" panose="020F0502020204030204" pitchFamily="34" charset="0"/>
              </a:rPr>
              <a:t>The Producer will reserve a room for the length of an employee’s turnaround (rest period) or until call time, whichever is earlier.</a:t>
            </a:r>
          </a:p>
          <a:p>
            <a:pPr marR="0" lvl="0">
              <a:spcBef>
                <a:spcPts val="0"/>
              </a:spcBef>
              <a:spcAft>
                <a:spcPts val="1200"/>
              </a:spcAft>
            </a:pPr>
            <a:r>
              <a:rPr lang="en-US" sz="1800">
                <a:effectLst/>
                <a:latin typeface="Times New Roman" panose="02020603050405020304" pitchFamily="18" charset="0"/>
                <a:ea typeface="Calibri" panose="020F0502020204030204" pitchFamily="34" charset="0"/>
              </a:rPr>
              <a:t>The Producer shall pay the full amount for the ride or room up front.</a:t>
            </a:r>
          </a:p>
          <a:p>
            <a:pPr marR="0" lvl="0">
              <a:spcBef>
                <a:spcPts val="0"/>
              </a:spcBef>
              <a:spcAft>
                <a:spcPts val="1200"/>
              </a:spcAft>
            </a:pPr>
            <a:r>
              <a:rPr lang="en-US" sz="1800">
                <a:effectLst/>
                <a:latin typeface="Times New Roman" panose="02020603050405020304" pitchFamily="18" charset="0"/>
                <a:ea typeface="Calibri" panose="020F0502020204030204" pitchFamily="34" charset="0"/>
              </a:rPr>
              <a:t>The Producer will provide secure parking for employees’ vehicles for the entire time and not just during the workday.</a:t>
            </a:r>
          </a:p>
          <a:p>
            <a:endParaRPr lang="en-US" sz="1800">
              <a:effectLst/>
              <a:highlight>
                <a:srgbClr val="FFFFFF"/>
              </a:highlight>
              <a:latin typeface="SymbolMT"/>
            </a:endParaRPr>
          </a:p>
          <a:p>
            <a:endParaRPr lang="en-US"/>
          </a:p>
        </p:txBody>
      </p:sp>
      <p:sp>
        <p:nvSpPr>
          <p:cNvPr id="4" name="Slide Number Placeholder 3"/>
          <p:cNvSpPr>
            <a:spLocks noGrp="1"/>
          </p:cNvSpPr>
          <p:nvPr>
            <p:ph type="sldNum" sz="quarter" idx="5"/>
          </p:nvPr>
        </p:nvSpPr>
        <p:spPr/>
        <p:txBody>
          <a:bodyPr/>
          <a:lstStyle/>
          <a:p>
            <a:fld id="{8B47045C-0874-5B4D-980D-A2BC2A03DB78}" type="slidenum">
              <a:rPr lang="en-US" smtClean="0"/>
              <a:t>15</a:t>
            </a:fld>
            <a:endParaRPr lang="en-US"/>
          </a:p>
        </p:txBody>
      </p:sp>
    </p:spTree>
    <p:extLst>
      <p:ext uri="{BB962C8B-B14F-4D97-AF65-F5344CB8AC3E}">
        <p14:creationId xmlns:p14="http://schemas.microsoft.com/office/powerpoint/2010/main" val="2775805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png"/></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7.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20000"/>
                <a:lumOff val="80000"/>
              </a:schemeClr>
            </a:gs>
            <a:gs pos="17000">
              <a:schemeClr val="tx2">
                <a:lumMod val="40000"/>
                <a:lumOff val="60000"/>
              </a:schemeClr>
            </a:gs>
            <a:gs pos="100000">
              <a:schemeClr val="tx2">
                <a:lumMod val="60000"/>
                <a:lumOff val="40000"/>
              </a:schemeClr>
            </a:gs>
            <a:gs pos="98000">
              <a:schemeClr val="tx2">
                <a:lumMod val="75000"/>
              </a:schemeClr>
            </a:gs>
          </a:gsLst>
          <a:lin ang="5400000" scaled="1"/>
        </a:gradFill>
        <a:effectLst/>
      </p:bgPr>
    </p:bg>
    <p:spTree>
      <p:nvGrpSpPr>
        <p:cNvPr id="1" name=""/>
        <p:cNvGrpSpPr/>
        <p:nvPr/>
      </p:nvGrpSpPr>
      <p:grpSpPr>
        <a:xfrm>
          <a:off x="0" y="0"/>
          <a:ext cx="0" cy="0"/>
          <a:chOff x="0" y="0"/>
          <a:chExt cx="0" cy="0"/>
        </a:xfrm>
      </p:grpSpPr>
      <p:pic>
        <p:nvPicPr>
          <p:cNvPr id="2" name="Picture 1" descr="A white and black logo&#10;&#10;Description automatically generated">
            <a:extLst>
              <a:ext uri="{FF2B5EF4-FFF2-40B4-BE49-F238E27FC236}">
                <a16:creationId xmlns:a16="http://schemas.microsoft.com/office/drawing/2014/main" id="{E7A03F06-6AC2-E343-73F2-59E3D72E9A11}"/>
              </a:ext>
            </a:extLst>
          </p:cNvPr>
          <p:cNvPicPr>
            <a:picLocks noChangeAspect="1"/>
          </p:cNvPicPr>
          <p:nvPr/>
        </p:nvPicPr>
        <p:blipFill>
          <a:blip r:embed="rId2">
            <a:alphaModFix amt="25000"/>
            <a:extLst>
              <a:ext uri="{BEBA8EAE-BF5A-486C-A8C5-ECC9F3942E4B}">
                <a14:imgProps xmlns:a14="http://schemas.microsoft.com/office/drawing/2010/main">
                  <a14:imgLayer r:embed="rId3">
                    <a14:imgEffect>
                      <a14:artisticChalkSketch/>
                    </a14:imgEffect>
                  </a14:imgLayer>
                </a14:imgProps>
              </a:ext>
            </a:extLst>
          </a:blip>
          <a:stretch>
            <a:fillRect/>
          </a:stretch>
        </p:blipFill>
        <p:spPr>
          <a:xfrm>
            <a:off x="4193450" y="407415"/>
            <a:ext cx="9901099" cy="9472170"/>
          </a:xfrm>
          <a:prstGeom prst="rect">
            <a:avLst/>
          </a:prstGeom>
        </p:spPr>
      </p:pic>
      <p:sp>
        <p:nvSpPr>
          <p:cNvPr id="15" name="TextBox 15"/>
          <p:cNvSpPr txBox="1"/>
          <p:nvPr/>
        </p:nvSpPr>
        <p:spPr>
          <a:xfrm>
            <a:off x="4791603" y="5055966"/>
            <a:ext cx="8704792" cy="1518287"/>
          </a:xfrm>
          <a:prstGeom prst="rect">
            <a:avLst/>
          </a:prstGeom>
        </p:spPr>
        <p:txBody>
          <a:bodyPr lIns="0" tIns="0" rIns="0" bIns="0" rtlCol="0" anchor="t">
            <a:spAutoFit/>
          </a:bodyPr>
          <a:lstStyle/>
          <a:p>
            <a:pPr algn="ctr">
              <a:lnSpc>
                <a:spcPts val="6859"/>
              </a:lnSpc>
            </a:pPr>
            <a:r>
              <a:rPr lang="en-US" sz="4899" dirty="0">
                <a:ln>
                  <a:solidFill>
                    <a:schemeClr val="tx2">
                      <a:lumMod val="75000"/>
                    </a:schemeClr>
                  </a:solidFill>
                </a:ln>
                <a:solidFill>
                  <a:srgbClr val="F9A61D"/>
                </a:solidFill>
                <a:latin typeface="Gotham Bold"/>
              </a:rPr>
              <a:t>LOCAL 729 TOWN HALL</a:t>
            </a:r>
          </a:p>
          <a:p>
            <a:pPr algn="ctr">
              <a:lnSpc>
                <a:spcPts val="5319"/>
              </a:lnSpc>
              <a:spcBef>
                <a:spcPct val="0"/>
              </a:spcBef>
            </a:pPr>
            <a:r>
              <a:rPr lang="en-US" sz="3799" dirty="0">
                <a:ln w="28575">
                  <a:solidFill>
                    <a:schemeClr val="tx1"/>
                  </a:solidFill>
                </a:ln>
                <a:solidFill>
                  <a:srgbClr val="FFFFFF"/>
                </a:solidFill>
                <a:latin typeface="Gotham Bold"/>
              </a:rPr>
              <a:t>July 2, 2024</a:t>
            </a:r>
          </a:p>
        </p:txBody>
      </p:sp>
      <p:sp>
        <p:nvSpPr>
          <p:cNvPr id="19" name="Freeform 19"/>
          <p:cNvSpPr/>
          <p:nvPr/>
        </p:nvSpPr>
        <p:spPr>
          <a:xfrm>
            <a:off x="6423936" y="3537679"/>
            <a:ext cx="5440126" cy="1518287"/>
          </a:xfrm>
          <a:custGeom>
            <a:avLst/>
            <a:gdLst/>
            <a:ahLst/>
            <a:cxnLst/>
            <a:rect l="l" t="t" r="r" b="b"/>
            <a:pathLst>
              <a:path w="7587448" h="2354725">
                <a:moveTo>
                  <a:pt x="0" y="0"/>
                </a:moveTo>
                <a:lnTo>
                  <a:pt x="7587449" y="0"/>
                </a:lnTo>
                <a:lnTo>
                  <a:pt x="7587449" y="2354725"/>
                </a:lnTo>
                <a:lnTo>
                  <a:pt x="0" y="2354725"/>
                </a:lnTo>
                <a:lnTo>
                  <a:pt x="0" y="0"/>
                </a:lnTo>
                <a:close/>
              </a:path>
            </a:pathLst>
          </a:custGeom>
          <a:blipFill>
            <a:blip r:embed="rId4"/>
            <a:stretch>
              <a:fillRect/>
            </a:stretch>
          </a:blipFill>
        </p:spPr>
        <p:txBody>
          <a:bodyPr/>
          <a:lstStyle/>
          <a:p>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grpSp>
        <p:nvGrpSpPr>
          <p:cNvPr id="2" name="Group 2"/>
          <p:cNvGrpSpPr/>
          <p:nvPr/>
        </p:nvGrpSpPr>
        <p:grpSpPr>
          <a:xfrm>
            <a:off x="6745357" y="316316"/>
            <a:ext cx="3657600" cy="955893"/>
            <a:chOff x="0" y="0"/>
            <a:chExt cx="2885517" cy="776001"/>
          </a:xfrm>
        </p:grpSpPr>
        <p:sp>
          <p:nvSpPr>
            <p:cNvPr id="3" name="Freeform 3"/>
            <p:cNvSpPr/>
            <p:nvPr/>
          </p:nvSpPr>
          <p:spPr>
            <a:xfrm>
              <a:off x="0" y="0"/>
              <a:ext cx="2885517" cy="776001"/>
            </a:xfrm>
            <a:custGeom>
              <a:avLst/>
              <a:gdLst/>
              <a:ahLst/>
              <a:cxnLst/>
              <a:rect l="l" t="t" r="r" b="b"/>
              <a:pathLst>
                <a:path w="2885517" h="776001">
                  <a:moveTo>
                    <a:pt x="73952" y="0"/>
                  </a:moveTo>
                  <a:lnTo>
                    <a:pt x="2811565" y="0"/>
                  </a:lnTo>
                  <a:cubicBezTo>
                    <a:pt x="2852407" y="0"/>
                    <a:pt x="2885517" y="33109"/>
                    <a:pt x="2885517" y="73952"/>
                  </a:cubicBezTo>
                  <a:lnTo>
                    <a:pt x="2885517" y="702048"/>
                  </a:lnTo>
                  <a:cubicBezTo>
                    <a:pt x="2885517" y="742891"/>
                    <a:pt x="2852407" y="776001"/>
                    <a:pt x="2811565" y="776001"/>
                  </a:cubicBezTo>
                  <a:lnTo>
                    <a:pt x="73952" y="776001"/>
                  </a:lnTo>
                  <a:cubicBezTo>
                    <a:pt x="33109" y="776001"/>
                    <a:pt x="0" y="742891"/>
                    <a:pt x="0" y="702048"/>
                  </a:cubicBezTo>
                  <a:lnTo>
                    <a:pt x="0" y="73952"/>
                  </a:lnTo>
                  <a:cubicBezTo>
                    <a:pt x="0" y="33109"/>
                    <a:pt x="33109" y="0"/>
                    <a:pt x="73952" y="0"/>
                  </a:cubicBezTo>
                  <a:close/>
                </a:path>
              </a:pathLst>
            </a:custGeom>
            <a:solidFill>
              <a:srgbClr val="FFFFFF"/>
            </a:solidFill>
          </p:spPr>
          <p:txBody>
            <a:bodyPr/>
            <a:lstStyle/>
            <a:p>
              <a:endParaRPr lang="en-US"/>
            </a:p>
          </p:txBody>
        </p:sp>
        <p:sp>
          <p:nvSpPr>
            <p:cNvPr id="4" name="TextBox 4"/>
            <p:cNvSpPr txBox="1"/>
            <p:nvPr/>
          </p:nvSpPr>
          <p:spPr>
            <a:xfrm>
              <a:off x="0" y="-38100"/>
              <a:ext cx="2885517" cy="814101"/>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6838954" y="316316"/>
            <a:ext cx="3564003" cy="955893"/>
          </a:xfrm>
          <a:custGeom>
            <a:avLst/>
            <a:gdLst/>
            <a:ahLst/>
            <a:cxnLst/>
            <a:rect l="l" t="t" r="r" b="b"/>
            <a:pathLst>
              <a:path w="4626602" h="1435842">
                <a:moveTo>
                  <a:pt x="0" y="0"/>
                </a:moveTo>
                <a:lnTo>
                  <a:pt x="4626602" y="0"/>
                </a:lnTo>
                <a:lnTo>
                  <a:pt x="4626602" y="1435841"/>
                </a:lnTo>
                <a:lnTo>
                  <a:pt x="0" y="1435841"/>
                </a:lnTo>
                <a:lnTo>
                  <a:pt x="0" y="0"/>
                </a:lnTo>
                <a:close/>
              </a:path>
            </a:pathLst>
          </a:custGeom>
          <a:blipFill>
            <a:blip r:embed="rId3"/>
            <a:stretch>
              <a:fillRect/>
            </a:stretch>
          </a:blipFill>
        </p:spPr>
        <p:txBody>
          <a:bodyPr/>
          <a:lstStyle/>
          <a:p>
            <a:endParaRPr lang="en-US"/>
          </a:p>
        </p:txBody>
      </p:sp>
      <p:sp>
        <p:nvSpPr>
          <p:cNvPr id="6" name="TextBox 6"/>
          <p:cNvSpPr txBox="1"/>
          <p:nvPr/>
        </p:nvSpPr>
        <p:spPr>
          <a:xfrm>
            <a:off x="3836925" y="1519521"/>
            <a:ext cx="10463134" cy="814454"/>
          </a:xfrm>
          <a:prstGeom prst="rect">
            <a:avLst/>
          </a:prstGeom>
        </p:spPr>
        <p:txBody>
          <a:bodyPr wrap="square" lIns="0" tIns="0" rIns="0" bIns="0" rtlCol="0" anchor="t">
            <a:spAutoFit/>
          </a:bodyPr>
          <a:lstStyle/>
          <a:p>
            <a:pPr algn="ctr">
              <a:lnSpc>
                <a:spcPts val="6859"/>
              </a:lnSpc>
            </a:pPr>
            <a:r>
              <a:rPr lang="en-US" sz="4899">
                <a:solidFill>
                  <a:srgbClr val="F9A61D"/>
                </a:solidFill>
                <a:latin typeface="Gotham Bold"/>
              </a:rPr>
              <a:t>MPI STREAMING RESIDUALS</a:t>
            </a:r>
          </a:p>
        </p:txBody>
      </p:sp>
      <p:sp>
        <p:nvSpPr>
          <p:cNvPr id="7" name="TextBox 7"/>
          <p:cNvSpPr txBox="1"/>
          <p:nvPr/>
        </p:nvSpPr>
        <p:spPr>
          <a:xfrm>
            <a:off x="869429" y="2949369"/>
            <a:ext cx="16398126" cy="5349991"/>
          </a:xfrm>
          <a:prstGeom prst="rect">
            <a:avLst/>
          </a:prstGeom>
        </p:spPr>
        <p:txBody>
          <a:bodyPr wrap="square" lIns="0" tIns="0" rIns="0" bIns="0" rtlCol="0" anchor="t">
            <a:spAutoFit/>
          </a:bodyPr>
          <a:lstStyle/>
          <a:p>
            <a:pPr marL="571500" indent="-571500">
              <a:lnSpc>
                <a:spcPts val="5319"/>
              </a:lnSpc>
              <a:buFont typeface="Arial" panose="020B0604020202020204" pitchFamily="34" charset="0"/>
              <a:buChar char="•"/>
            </a:pPr>
            <a:r>
              <a:rPr lang="en-US" sz="2800">
                <a:solidFill>
                  <a:schemeClr val="bg1"/>
                </a:solidFill>
                <a:effectLst/>
                <a:latin typeface="Franklin Gothic Medium" panose="020B0603020102020204" pitchFamily="34" charset="0"/>
                <a:ea typeface="Calibri" panose="020F0502020204030204" pitchFamily="34" charset="0"/>
              </a:rPr>
              <a:t>A new Primary Market Residual for High Budget Subscription Video On Demand dramatic streaming productions</a:t>
            </a:r>
          </a:p>
          <a:p>
            <a:pPr>
              <a:lnSpc>
                <a:spcPts val="5319"/>
              </a:lnSpc>
            </a:pPr>
            <a:endParaRPr lang="en-US" sz="2800">
              <a:solidFill>
                <a:schemeClr val="bg1"/>
              </a:solidFill>
              <a:effectLst/>
              <a:latin typeface="Franklin Gothic Medium" panose="020B0603020102020204" pitchFamily="34" charset="0"/>
              <a:ea typeface="Calibri" panose="020F0502020204030204" pitchFamily="34" charset="0"/>
            </a:endParaRPr>
          </a:p>
          <a:p>
            <a:pPr marL="571500" indent="-571500">
              <a:lnSpc>
                <a:spcPts val="5319"/>
              </a:lnSpc>
              <a:buFont typeface="Arial" panose="020B0604020202020204" pitchFamily="34" charset="0"/>
              <a:buChar char="•"/>
            </a:pPr>
            <a:r>
              <a:rPr lang="en-US" sz="4000">
                <a:solidFill>
                  <a:schemeClr val="bg1"/>
                </a:solidFill>
                <a:effectLst/>
                <a:latin typeface="Franklin Gothic Medium" panose="020B0603020102020204" pitchFamily="34" charset="0"/>
                <a:ea typeface="Calibri" panose="020F0502020204030204" pitchFamily="34" charset="0"/>
              </a:rPr>
              <a:t> </a:t>
            </a:r>
            <a:r>
              <a:rPr lang="en-US" sz="2800">
                <a:solidFill>
                  <a:schemeClr val="bg1"/>
                </a:solidFill>
                <a:effectLst/>
                <a:latin typeface="Franklin Gothic Medium" panose="020B0603020102020204" pitchFamily="34" charset="0"/>
                <a:ea typeface="Calibri" panose="020F0502020204030204" pitchFamily="34" charset="0"/>
              </a:rPr>
              <a:t>A Secondary Market Residual was created as another means to fund the Health Plans. If a HBSVOD program airs on Advertiser supported Video On Demand (AVOD), </a:t>
            </a:r>
          </a:p>
          <a:p>
            <a:pPr>
              <a:lnSpc>
                <a:spcPts val="5319"/>
              </a:lnSpc>
            </a:pPr>
            <a:endParaRPr lang="en-US" sz="2800">
              <a:solidFill>
                <a:schemeClr val="bg1"/>
              </a:solidFill>
              <a:effectLst/>
              <a:latin typeface="Franklin Gothic Medium" panose="020B0603020102020204" pitchFamily="34" charset="0"/>
              <a:ea typeface="Calibri" panose="020F0502020204030204" pitchFamily="34" charset="0"/>
            </a:endParaRPr>
          </a:p>
          <a:p>
            <a:pPr marL="571500" indent="-571500">
              <a:lnSpc>
                <a:spcPts val="5319"/>
              </a:lnSpc>
              <a:buFont typeface="Arial" panose="020B0604020202020204" pitchFamily="34" charset="0"/>
              <a:buChar char="•"/>
            </a:pPr>
            <a:r>
              <a:rPr lang="en-US" sz="2800">
                <a:solidFill>
                  <a:schemeClr val="bg1"/>
                </a:solidFill>
                <a:effectLst/>
                <a:latin typeface="Franklin Gothic Medium" panose="020B0603020102020204" pitchFamily="34" charset="0"/>
                <a:ea typeface="Calibri" panose="020F0502020204030204" pitchFamily="34" charset="0"/>
              </a:rPr>
              <a:t>A new residual was created to help fund the Pension Plan. The Performance-Metric Bonus Residual requires a Producer to pay 100% of the Primary Market residual to the MPI Pension Plan </a:t>
            </a:r>
            <a:endParaRPr lang="en-US" sz="6600">
              <a:solidFill>
                <a:schemeClr val="bg1"/>
              </a:solidFill>
              <a:latin typeface="Franklin Gothic Medium" panose="020B0603020102020204" pitchFamily="34" charset="0"/>
            </a:endParaRPr>
          </a:p>
        </p:txBody>
      </p:sp>
      <p:sp>
        <p:nvSpPr>
          <p:cNvPr id="8" name="AutoShape 8"/>
          <p:cNvSpPr/>
          <p:nvPr/>
        </p:nvSpPr>
        <p:spPr>
          <a:xfrm flipV="1">
            <a:off x="953192" y="2581287"/>
            <a:ext cx="16230600" cy="19050"/>
          </a:xfrm>
          <a:prstGeom prst="line">
            <a:avLst/>
          </a:prstGeom>
          <a:ln w="38100" cap="flat">
            <a:solidFill>
              <a:srgbClr val="376BB3"/>
            </a:solidFill>
            <a:prstDash val="solid"/>
            <a:headEnd type="none" w="sm" len="sm"/>
            <a:tailEnd type="none" w="sm" len="sm"/>
          </a:ln>
        </p:spPr>
        <p:txBody>
          <a:bodyPr/>
          <a:lstStyle/>
          <a:p>
            <a:endParaRPr lang="en-US"/>
          </a:p>
        </p:txBody>
      </p:sp>
    </p:spTree>
    <p:extLst>
      <p:ext uri="{BB962C8B-B14F-4D97-AF65-F5344CB8AC3E}">
        <p14:creationId xmlns:p14="http://schemas.microsoft.com/office/powerpoint/2010/main" val="32748835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B0AF08B-FE07-6DD7-33A8-3CB88CF9B075}"/>
              </a:ext>
            </a:extLst>
          </p:cNvPr>
          <p:cNvGrpSpPr/>
          <p:nvPr/>
        </p:nvGrpSpPr>
        <p:grpSpPr>
          <a:xfrm>
            <a:off x="7310612" y="291088"/>
            <a:ext cx="3666776" cy="1015283"/>
            <a:chOff x="6482705" y="1587136"/>
            <a:chExt cx="5339101" cy="1435842"/>
          </a:xfrm>
        </p:grpSpPr>
        <p:grpSp>
          <p:nvGrpSpPr>
            <p:cNvPr id="2" name="Group 2"/>
            <p:cNvGrpSpPr/>
            <p:nvPr/>
          </p:nvGrpSpPr>
          <p:grpSpPr>
            <a:xfrm>
              <a:off x="6482705" y="1587136"/>
              <a:ext cx="5339101" cy="1435842"/>
              <a:chOff x="0" y="0"/>
              <a:chExt cx="2885517" cy="776001"/>
            </a:xfrm>
          </p:grpSpPr>
          <p:sp>
            <p:nvSpPr>
              <p:cNvPr id="3" name="Freeform 3"/>
              <p:cNvSpPr/>
              <p:nvPr/>
            </p:nvSpPr>
            <p:spPr>
              <a:xfrm>
                <a:off x="0" y="0"/>
                <a:ext cx="2885517" cy="776001"/>
              </a:xfrm>
              <a:custGeom>
                <a:avLst/>
                <a:gdLst/>
                <a:ahLst/>
                <a:cxnLst/>
                <a:rect l="l" t="t" r="r" b="b"/>
                <a:pathLst>
                  <a:path w="2885517" h="776001">
                    <a:moveTo>
                      <a:pt x="73952" y="0"/>
                    </a:moveTo>
                    <a:lnTo>
                      <a:pt x="2811565" y="0"/>
                    </a:lnTo>
                    <a:cubicBezTo>
                      <a:pt x="2852407" y="0"/>
                      <a:pt x="2885517" y="33109"/>
                      <a:pt x="2885517" y="73952"/>
                    </a:cubicBezTo>
                    <a:lnTo>
                      <a:pt x="2885517" y="702048"/>
                    </a:lnTo>
                    <a:cubicBezTo>
                      <a:pt x="2885517" y="742891"/>
                      <a:pt x="2852407" y="776001"/>
                      <a:pt x="2811565" y="776001"/>
                    </a:cubicBezTo>
                    <a:lnTo>
                      <a:pt x="73952" y="776001"/>
                    </a:lnTo>
                    <a:cubicBezTo>
                      <a:pt x="33109" y="776001"/>
                      <a:pt x="0" y="742891"/>
                      <a:pt x="0" y="702048"/>
                    </a:cubicBezTo>
                    <a:lnTo>
                      <a:pt x="0" y="73952"/>
                    </a:lnTo>
                    <a:cubicBezTo>
                      <a:pt x="0" y="33109"/>
                      <a:pt x="33109" y="0"/>
                      <a:pt x="73952" y="0"/>
                    </a:cubicBezTo>
                    <a:close/>
                  </a:path>
                </a:pathLst>
              </a:custGeom>
              <a:solidFill>
                <a:srgbClr val="FFFFFF"/>
              </a:solidFill>
            </p:spPr>
            <p:txBody>
              <a:bodyPr/>
              <a:lstStyle/>
              <a:p>
                <a:endParaRPr lang="en-US"/>
              </a:p>
            </p:txBody>
          </p:sp>
          <p:sp>
            <p:nvSpPr>
              <p:cNvPr id="4" name="TextBox 4"/>
              <p:cNvSpPr txBox="1"/>
              <p:nvPr/>
            </p:nvSpPr>
            <p:spPr>
              <a:xfrm>
                <a:off x="0" y="-38100"/>
                <a:ext cx="2885517" cy="814101"/>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6830699" y="1587136"/>
              <a:ext cx="4626602" cy="1435842"/>
            </a:xfrm>
            <a:custGeom>
              <a:avLst/>
              <a:gdLst/>
              <a:ahLst/>
              <a:cxnLst/>
              <a:rect l="l" t="t" r="r" b="b"/>
              <a:pathLst>
                <a:path w="4626602" h="1435842">
                  <a:moveTo>
                    <a:pt x="0" y="0"/>
                  </a:moveTo>
                  <a:lnTo>
                    <a:pt x="4626602" y="0"/>
                  </a:lnTo>
                  <a:lnTo>
                    <a:pt x="4626602" y="1435841"/>
                  </a:lnTo>
                  <a:lnTo>
                    <a:pt x="0" y="1435841"/>
                  </a:lnTo>
                  <a:lnTo>
                    <a:pt x="0" y="0"/>
                  </a:lnTo>
                  <a:close/>
                </a:path>
              </a:pathLst>
            </a:custGeom>
            <a:blipFill>
              <a:blip r:embed="rId3"/>
              <a:stretch>
                <a:fillRect/>
              </a:stretch>
            </a:blipFill>
          </p:spPr>
          <p:txBody>
            <a:bodyPr/>
            <a:lstStyle/>
            <a:p>
              <a:endParaRPr lang="en-US"/>
            </a:p>
          </p:txBody>
        </p:sp>
      </p:grpSp>
      <p:sp>
        <p:nvSpPr>
          <p:cNvPr id="6" name="TextBox 6"/>
          <p:cNvSpPr txBox="1"/>
          <p:nvPr/>
        </p:nvSpPr>
        <p:spPr>
          <a:xfrm>
            <a:off x="5482052" y="1551300"/>
            <a:ext cx="7476296" cy="814454"/>
          </a:xfrm>
          <a:prstGeom prst="rect">
            <a:avLst/>
          </a:prstGeom>
        </p:spPr>
        <p:txBody>
          <a:bodyPr lIns="0" tIns="0" rIns="0" bIns="0" rtlCol="0" anchor="t">
            <a:spAutoFit/>
          </a:bodyPr>
          <a:lstStyle/>
          <a:p>
            <a:pPr algn="ctr">
              <a:lnSpc>
                <a:spcPts val="6859"/>
              </a:lnSpc>
            </a:pPr>
            <a:r>
              <a:rPr lang="en-US" sz="4899">
                <a:solidFill>
                  <a:srgbClr val="F9A61D"/>
                </a:solidFill>
                <a:latin typeface="Franklin Gothic Medium" panose="020B0603020102020204" pitchFamily="34" charset="0"/>
              </a:rPr>
              <a:t>MPIPHP Qualified Year</a:t>
            </a:r>
          </a:p>
        </p:txBody>
      </p:sp>
      <p:sp>
        <p:nvSpPr>
          <p:cNvPr id="8" name="AutoShape 8"/>
          <p:cNvSpPr/>
          <p:nvPr/>
        </p:nvSpPr>
        <p:spPr>
          <a:xfrm flipV="1">
            <a:off x="1028700" y="2709520"/>
            <a:ext cx="16230600" cy="19050"/>
          </a:xfrm>
          <a:prstGeom prst="line">
            <a:avLst/>
          </a:prstGeom>
          <a:ln w="38100" cap="flat">
            <a:solidFill>
              <a:srgbClr val="376BB3"/>
            </a:solidFill>
            <a:prstDash val="solid"/>
            <a:headEnd type="none" w="sm" len="sm"/>
            <a:tailEnd type="none" w="sm" len="sm"/>
          </a:ln>
        </p:spPr>
        <p:txBody>
          <a:bodyPr/>
          <a:lstStyle/>
          <a:p>
            <a:endParaRPr lang="en-US"/>
          </a:p>
        </p:txBody>
      </p:sp>
      <p:sp>
        <p:nvSpPr>
          <p:cNvPr id="10" name="TextBox 7">
            <a:extLst>
              <a:ext uri="{FF2B5EF4-FFF2-40B4-BE49-F238E27FC236}">
                <a16:creationId xmlns:a16="http://schemas.microsoft.com/office/drawing/2014/main" id="{07399F9B-CF5F-5CB4-D147-7460E20B1CC0}"/>
              </a:ext>
            </a:extLst>
          </p:cNvPr>
          <p:cNvSpPr txBox="1"/>
          <p:nvPr/>
        </p:nvSpPr>
        <p:spPr>
          <a:xfrm>
            <a:off x="1028700" y="6091379"/>
            <a:ext cx="16078200" cy="1306383"/>
          </a:xfrm>
          <a:prstGeom prst="rect">
            <a:avLst/>
          </a:prstGeom>
        </p:spPr>
        <p:txBody>
          <a:bodyPr wrap="square" lIns="0" tIns="0" rIns="0" bIns="0" rtlCol="0" anchor="t">
            <a:spAutoFit/>
          </a:bodyPr>
          <a:lstStyle/>
          <a:p>
            <a:pPr algn="ctr">
              <a:lnSpc>
                <a:spcPts val="5319"/>
              </a:lnSpc>
            </a:pPr>
            <a:r>
              <a:rPr lang="en-US" sz="3799" dirty="0">
                <a:solidFill>
                  <a:srgbClr val="FFFFFF"/>
                </a:solidFill>
                <a:latin typeface="Franklin Gothic Medium" panose="020B0603020102020204" pitchFamily="34" charset="0"/>
              </a:rPr>
              <a:t>All participants with 65 or more hours in 2023 shall be credited with a vested pension year.</a:t>
            </a:r>
          </a:p>
        </p:txBody>
      </p:sp>
    </p:spTree>
    <p:extLst>
      <p:ext uri="{BB962C8B-B14F-4D97-AF65-F5344CB8AC3E}">
        <p14:creationId xmlns:p14="http://schemas.microsoft.com/office/powerpoint/2010/main" val="36361801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grpSp>
        <p:nvGrpSpPr>
          <p:cNvPr id="5" name="Group 2">
            <a:extLst>
              <a:ext uri="{FF2B5EF4-FFF2-40B4-BE49-F238E27FC236}">
                <a16:creationId xmlns:a16="http://schemas.microsoft.com/office/drawing/2014/main" id="{D39B328F-E612-2125-FF14-2197D4EB7C11}"/>
              </a:ext>
            </a:extLst>
          </p:cNvPr>
          <p:cNvGrpSpPr/>
          <p:nvPr/>
        </p:nvGrpSpPr>
        <p:grpSpPr>
          <a:xfrm>
            <a:off x="6482703" y="526135"/>
            <a:ext cx="5339101" cy="1435842"/>
            <a:chOff x="0" y="0"/>
            <a:chExt cx="2885517" cy="776001"/>
          </a:xfrm>
        </p:grpSpPr>
        <p:sp>
          <p:nvSpPr>
            <p:cNvPr id="6" name="Freeform 3">
              <a:extLst>
                <a:ext uri="{FF2B5EF4-FFF2-40B4-BE49-F238E27FC236}">
                  <a16:creationId xmlns:a16="http://schemas.microsoft.com/office/drawing/2014/main" id="{12DD5EAC-8982-29AD-9E62-636149558175}"/>
                </a:ext>
              </a:extLst>
            </p:cNvPr>
            <p:cNvSpPr/>
            <p:nvPr/>
          </p:nvSpPr>
          <p:spPr>
            <a:xfrm>
              <a:off x="0" y="0"/>
              <a:ext cx="2885517" cy="776001"/>
            </a:xfrm>
            <a:custGeom>
              <a:avLst/>
              <a:gdLst/>
              <a:ahLst/>
              <a:cxnLst/>
              <a:rect l="l" t="t" r="r" b="b"/>
              <a:pathLst>
                <a:path w="2885517" h="776001">
                  <a:moveTo>
                    <a:pt x="73952" y="0"/>
                  </a:moveTo>
                  <a:lnTo>
                    <a:pt x="2811565" y="0"/>
                  </a:lnTo>
                  <a:cubicBezTo>
                    <a:pt x="2852407" y="0"/>
                    <a:pt x="2885517" y="33109"/>
                    <a:pt x="2885517" y="73952"/>
                  </a:cubicBezTo>
                  <a:lnTo>
                    <a:pt x="2885517" y="702048"/>
                  </a:lnTo>
                  <a:cubicBezTo>
                    <a:pt x="2885517" y="742891"/>
                    <a:pt x="2852407" y="776001"/>
                    <a:pt x="2811565" y="776001"/>
                  </a:cubicBezTo>
                  <a:lnTo>
                    <a:pt x="73952" y="776001"/>
                  </a:lnTo>
                  <a:cubicBezTo>
                    <a:pt x="33109" y="776001"/>
                    <a:pt x="0" y="742891"/>
                    <a:pt x="0" y="702048"/>
                  </a:cubicBezTo>
                  <a:lnTo>
                    <a:pt x="0" y="73952"/>
                  </a:lnTo>
                  <a:cubicBezTo>
                    <a:pt x="0" y="33109"/>
                    <a:pt x="33109" y="0"/>
                    <a:pt x="73952" y="0"/>
                  </a:cubicBezTo>
                  <a:close/>
                </a:path>
              </a:pathLst>
            </a:custGeom>
            <a:solidFill>
              <a:srgbClr val="FFFFFF"/>
            </a:solidFill>
          </p:spPr>
          <p:txBody>
            <a:bodyPr/>
            <a:lstStyle/>
            <a:p>
              <a:endParaRPr lang="en-US"/>
            </a:p>
          </p:txBody>
        </p:sp>
        <p:sp>
          <p:nvSpPr>
            <p:cNvPr id="7" name="TextBox 4">
              <a:extLst>
                <a:ext uri="{FF2B5EF4-FFF2-40B4-BE49-F238E27FC236}">
                  <a16:creationId xmlns:a16="http://schemas.microsoft.com/office/drawing/2014/main" id="{31580388-F73A-9580-A33D-47EAA227E95B}"/>
                </a:ext>
              </a:extLst>
            </p:cNvPr>
            <p:cNvSpPr txBox="1"/>
            <p:nvPr/>
          </p:nvSpPr>
          <p:spPr>
            <a:xfrm>
              <a:off x="0" y="-38100"/>
              <a:ext cx="2885517" cy="814101"/>
            </a:xfrm>
            <a:prstGeom prst="rect">
              <a:avLst/>
            </a:prstGeom>
          </p:spPr>
          <p:txBody>
            <a:bodyPr lIns="50800" tIns="50800" rIns="50800" bIns="50800" rtlCol="0" anchor="ctr"/>
            <a:lstStyle/>
            <a:p>
              <a:pPr algn="ctr">
                <a:lnSpc>
                  <a:spcPts val="2659"/>
                </a:lnSpc>
                <a:spcBef>
                  <a:spcPct val="0"/>
                </a:spcBef>
              </a:pPr>
              <a:endParaRPr/>
            </a:p>
          </p:txBody>
        </p:sp>
      </p:grpSp>
      <p:sp>
        <p:nvSpPr>
          <p:cNvPr id="2" name="Title 1">
            <a:extLst>
              <a:ext uri="{FF2B5EF4-FFF2-40B4-BE49-F238E27FC236}">
                <a16:creationId xmlns:a16="http://schemas.microsoft.com/office/drawing/2014/main" id="{ACF5C271-5955-5721-FA8A-5C0A0D5499FF}"/>
              </a:ext>
            </a:extLst>
          </p:cNvPr>
          <p:cNvSpPr>
            <a:spLocks noGrp="1"/>
          </p:cNvSpPr>
          <p:nvPr>
            <p:ph type="title"/>
          </p:nvPr>
        </p:nvSpPr>
        <p:spPr>
          <a:xfrm>
            <a:off x="5037453" y="2239698"/>
            <a:ext cx="8229600" cy="1143000"/>
          </a:xfrm>
        </p:spPr>
        <p:txBody>
          <a:bodyPr/>
          <a:lstStyle/>
          <a:p>
            <a:r>
              <a:rPr lang="en-US">
                <a:solidFill>
                  <a:srgbClr val="FBA619"/>
                </a:solidFill>
                <a:latin typeface="Franklin Gothic Medium" panose="020B0603020102020204" pitchFamily="34" charset="0"/>
              </a:rPr>
              <a:t>ADDITIONAL HOLIDAY</a:t>
            </a:r>
          </a:p>
        </p:txBody>
      </p:sp>
      <p:sp>
        <p:nvSpPr>
          <p:cNvPr id="3" name="Content Placeholder 2">
            <a:extLst>
              <a:ext uri="{FF2B5EF4-FFF2-40B4-BE49-F238E27FC236}">
                <a16:creationId xmlns:a16="http://schemas.microsoft.com/office/drawing/2014/main" id="{192A4781-F913-FADB-4C8B-EDADE8B89640}"/>
              </a:ext>
            </a:extLst>
          </p:cNvPr>
          <p:cNvSpPr>
            <a:spLocks noGrp="1"/>
          </p:cNvSpPr>
          <p:nvPr>
            <p:ph idx="1"/>
          </p:nvPr>
        </p:nvSpPr>
        <p:spPr>
          <a:xfrm>
            <a:off x="1607991" y="3739851"/>
            <a:ext cx="15088524" cy="4525963"/>
          </a:xfrm>
        </p:spPr>
        <p:txBody>
          <a:bodyPr>
            <a:normAutofit/>
          </a:bodyPr>
          <a:lstStyle/>
          <a:p>
            <a:pPr marL="0" indent="0" algn="ctr">
              <a:buNone/>
            </a:pPr>
            <a:r>
              <a:rPr lang="en-US" sz="4400">
                <a:solidFill>
                  <a:schemeClr val="bg1"/>
                </a:solidFill>
                <a:latin typeface="Franklin Gothic Medium" panose="020B0603020102020204" pitchFamily="34" charset="0"/>
              </a:rPr>
              <a:t>Effective Jan. 1, 2025, JUNETEENTH added as a new holiday.</a:t>
            </a:r>
          </a:p>
          <a:p>
            <a:pPr marL="0" indent="0" algn="ctr">
              <a:buNone/>
            </a:pPr>
            <a:endParaRPr lang="en-US" sz="2000">
              <a:solidFill>
                <a:schemeClr val="bg1"/>
              </a:solidFill>
              <a:latin typeface="Franklin Gothic Medium" panose="020B0603020102020204" pitchFamily="34" charset="0"/>
            </a:endParaRPr>
          </a:p>
          <a:p>
            <a:pPr marL="0" indent="0" algn="ctr">
              <a:buNone/>
            </a:pPr>
            <a:r>
              <a:rPr lang="en-US" sz="4400">
                <a:solidFill>
                  <a:schemeClr val="bg1"/>
                </a:solidFill>
                <a:latin typeface="Franklin Gothic Medium" panose="020B0603020102020204" pitchFamily="34" charset="0"/>
              </a:rPr>
              <a:t> - Holiday percentage rate increase from 4% to 4.583%</a:t>
            </a:r>
          </a:p>
        </p:txBody>
      </p:sp>
      <p:sp>
        <p:nvSpPr>
          <p:cNvPr id="4" name="Freeform 5">
            <a:extLst>
              <a:ext uri="{FF2B5EF4-FFF2-40B4-BE49-F238E27FC236}">
                <a16:creationId xmlns:a16="http://schemas.microsoft.com/office/drawing/2014/main" id="{0329A2FE-8945-8C1D-4C37-A6E624F47AD2}"/>
              </a:ext>
            </a:extLst>
          </p:cNvPr>
          <p:cNvSpPr/>
          <p:nvPr/>
        </p:nvSpPr>
        <p:spPr>
          <a:xfrm>
            <a:off x="6838953" y="526135"/>
            <a:ext cx="4626602" cy="1435842"/>
          </a:xfrm>
          <a:custGeom>
            <a:avLst/>
            <a:gdLst/>
            <a:ahLst/>
            <a:cxnLst/>
            <a:rect l="l" t="t" r="r" b="b"/>
            <a:pathLst>
              <a:path w="4626602" h="1435842">
                <a:moveTo>
                  <a:pt x="0" y="0"/>
                </a:moveTo>
                <a:lnTo>
                  <a:pt x="4626602" y="0"/>
                </a:lnTo>
                <a:lnTo>
                  <a:pt x="4626602" y="1435841"/>
                </a:lnTo>
                <a:lnTo>
                  <a:pt x="0" y="1435841"/>
                </a:lnTo>
                <a:lnTo>
                  <a:pt x="0" y="0"/>
                </a:lnTo>
                <a:close/>
              </a:path>
            </a:pathLst>
          </a:custGeom>
          <a:blipFill>
            <a:blip r:embed="rId3"/>
            <a:stretch>
              <a:fillRect/>
            </a:stretch>
          </a:blipFill>
        </p:spPr>
        <p:txBody>
          <a:bodyPr/>
          <a:lstStyle/>
          <a:p>
            <a:endParaRPr lang="en-US"/>
          </a:p>
        </p:txBody>
      </p:sp>
      <p:pic>
        <p:nvPicPr>
          <p:cNvPr id="1026" name="Picture 2" descr="Celebrating Juneteenth | U.S. Department of Labor Blog">
            <a:extLst>
              <a:ext uri="{FF2B5EF4-FFF2-40B4-BE49-F238E27FC236}">
                <a16:creationId xmlns:a16="http://schemas.microsoft.com/office/drawing/2014/main" id="{1CF4D311-779C-2625-6410-05C09C6A8984}"/>
              </a:ext>
            </a:extLst>
          </p:cNvPr>
          <p:cNvPicPr>
            <a:picLocks noChangeAspect="1" noChangeArrowheads="1"/>
          </p:cNvPicPr>
          <p:nvPr/>
        </p:nvPicPr>
        <p:blipFill>
          <a:blip r:embed="rId4">
            <a:alphaModFix/>
            <a:extLst>
              <a:ext uri="{28A0092B-C50C-407E-A947-70E740481C1C}">
                <a14:useLocalDpi xmlns:a14="http://schemas.microsoft.com/office/drawing/2010/main" val="0"/>
              </a:ext>
            </a:extLst>
          </a:blip>
          <a:srcRect/>
          <a:stretch>
            <a:fillRect/>
          </a:stretch>
        </p:blipFill>
        <p:spPr bwMode="auto">
          <a:xfrm>
            <a:off x="6270935" y="6748647"/>
            <a:ext cx="5194620" cy="2597310"/>
          </a:xfrm>
          <a:prstGeom prst="rect">
            <a:avLst/>
          </a:prstGeom>
          <a:noFill/>
          <a:effectLst>
            <a:outerShdw blurRad="50800" dist="73300" dir="5400000" sx="78000" sy="78000" algn="ctr" rotWithShape="0">
              <a:srgbClr val="000000"/>
            </a:outerShdw>
          </a:effectLst>
          <a:scene3d>
            <a:camera prst="orthographicFront"/>
            <a:lightRig rig="threePt" dir="t"/>
          </a:scene3d>
          <a:sp3d contourW="76200" prstMaterial="dkEdge"/>
          <a:extLst>
            <a:ext uri="{909E8E84-426E-40DD-AFC4-6F175D3DCCD1}">
              <a14:hiddenFill xmlns:a14="http://schemas.microsoft.com/office/drawing/2010/main">
                <a:solidFill>
                  <a:srgbClr val="FFFFFF"/>
                </a:solidFill>
              </a14:hiddenFill>
            </a:ext>
          </a:extLst>
        </p:spPr>
      </p:pic>
      <p:sp>
        <p:nvSpPr>
          <p:cNvPr id="8" name="AutoShape 8">
            <a:extLst>
              <a:ext uri="{FF2B5EF4-FFF2-40B4-BE49-F238E27FC236}">
                <a16:creationId xmlns:a16="http://schemas.microsoft.com/office/drawing/2014/main" id="{F4C49935-425B-F235-615D-4A08C89C6164}"/>
              </a:ext>
            </a:extLst>
          </p:cNvPr>
          <p:cNvSpPr/>
          <p:nvPr/>
        </p:nvSpPr>
        <p:spPr>
          <a:xfrm flipV="1">
            <a:off x="1028699" y="3363648"/>
            <a:ext cx="16230600" cy="19050"/>
          </a:xfrm>
          <a:prstGeom prst="line">
            <a:avLst/>
          </a:prstGeom>
          <a:ln w="38100" cap="flat">
            <a:solidFill>
              <a:srgbClr val="376BB3"/>
            </a:solidFill>
            <a:prstDash val="solid"/>
            <a:headEnd type="none" w="sm" len="sm"/>
            <a:tailEnd type="none" w="sm" len="sm"/>
          </a:ln>
        </p:spPr>
        <p:txBody>
          <a:bodyPr/>
          <a:lstStyle/>
          <a:p>
            <a:endParaRPr lang="en-US"/>
          </a:p>
        </p:txBody>
      </p:sp>
    </p:spTree>
    <p:extLst>
      <p:ext uri="{BB962C8B-B14F-4D97-AF65-F5344CB8AC3E}">
        <p14:creationId xmlns:p14="http://schemas.microsoft.com/office/powerpoint/2010/main" val="22610350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2" name="Freeform 3">
            <a:extLst>
              <a:ext uri="{FF2B5EF4-FFF2-40B4-BE49-F238E27FC236}">
                <a16:creationId xmlns:a16="http://schemas.microsoft.com/office/drawing/2014/main" id="{116A2A96-5F51-A38D-41AC-C9715C11B491}"/>
              </a:ext>
            </a:extLst>
          </p:cNvPr>
          <p:cNvSpPr/>
          <p:nvPr/>
        </p:nvSpPr>
        <p:spPr>
          <a:xfrm>
            <a:off x="6691745" y="116046"/>
            <a:ext cx="4773811" cy="1435842"/>
          </a:xfrm>
          <a:custGeom>
            <a:avLst/>
            <a:gdLst/>
            <a:ahLst/>
            <a:cxnLst/>
            <a:rect l="l" t="t" r="r" b="b"/>
            <a:pathLst>
              <a:path w="2885517" h="776001">
                <a:moveTo>
                  <a:pt x="73952" y="0"/>
                </a:moveTo>
                <a:lnTo>
                  <a:pt x="2811565" y="0"/>
                </a:lnTo>
                <a:cubicBezTo>
                  <a:pt x="2852407" y="0"/>
                  <a:pt x="2885517" y="33109"/>
                  <a:pt x="2885517" y="73952"/>
                </a:cubicBezTo>
                <a:lnTo>
                  <a:pt x="2885517" y="702048"/>
                </a:lnTo>
                <a:cubicBezTo>
                  <a:pt x="2885517" y="742891"/>
                  <a:pt x="2852407" y="776001"/>
                  <a:pt x="2811565" y="776001"/>
                </a:cubicBezTo>
                <a:lnTo>
                  <a:pt x="73952" y="776001"/>
                </a:lnTo>
                <a:cubicBezTo>
                  <a:pt x="33109" y="776001"/>
                  <a:pt x="0" y="742891"/>
                  <a:pt x="0" y="702048"/>
                </a:cubicBezTo>
                <a:lnTo>
                  <a:pt x="0" y="73952"/>
                </a:lnTo>
                <a:cubicBezTo>
                  <a:pt x="0" y="33109"/>
                  <a:pt x="33109" y="0"/>
                  <a:pt x="73952" y="0"/>
                </a:cubicBezTo>
                <a:close/>
              </a:path>
            </a:pathLst>
          </a:custGeom>
          <a:solidFill>
            <a:srgbClr val="FFFFFF"/>
          </a:solidFill>
        </p:spPr>
        <p:txBody>
          <a:bodyPr/>
          <a:lstStyle/>
          <a:p>
            <a:endParaRPr lang="en-US"/>
          </a:p>
        </p:txBody>
      </p:sp>
      <p:sp>
        <p:nvSpPr>
          <p:cNvPr id="2" name="Title 1">
            <a:extLst>
              <a:ext uri="{FF2B5EF4-FFF2-40B4-BE49-F238E27FC236}">
                <a16:creationId xmlns:a16="http://schemas.microsoft.com/office/drawing/2014/main" id="{ACF5C271-5955-5721-FA8A-5C0A0D5499FF}"/>
              </a:ext>
            </a:extLst>
          </p:cNvPr>
          <p:cNvSpPr>
            <a:spLocks noGrp="1"/>
          </p:cNvSpPr>
          <p:nvPr>
            <p:ph type="title"/>
          </p:nvPr>
        </p:nvSpPr>
        <p:spPr>
          <a:xfrm>
            <a:off x="5029200" y="1551888"/>
            <a:ext cx="8229600" cy="1143000"/>
          </a:xfrm>
        </p:spPr>
        <p:txBody>
          <a:bodyPr>
            <a:normAutofit/>
          </a:bodyPr>
          <a:lstStyle/>
          <a:p>
            <a:r>
              <a:rPr lang="en-US" b="1">
                <a:solidFill>
                  <a:srgbClr val="FBA619"/>
                </a:solidFill>
                <a:latin typeface="Franklin Gothic Heavy" panose="020B0603020102020204" pitchFamily="34" charset="0"/>
              </a:rPr>
              <a:t>TRIPLE TIME </a:t>
            </a:r>
          </a:p>
        </p:txBody>
      </p:sp>
      <p:sp>
        <p:nvSpPr>
          <p:cNvPr id="3" name="Content Placeholder 2">
            <a:extLst>
              <a:ext uri="{FF2B5EF4-FFF2-40B4-BE49-F238E27FC236}">
                <a16:creationId xmlns:a16="http://schemas.microsoft.com/office/drawing/2014/main" id="{192A4781-F913-FADB-4C8B-EDADE8B89640}"/>
              </a:ext>
            </a:extLst>
          </p:cNvPr>
          <p:cNvSpPr>
            <a:spLocks noGrp="1"/>
          </p:cNvSpPr>
          <p:nvPr>
            <p:ph idx="1"/>
          </p:nvPr>
        </p:nvSpPr>
        <p:spPr>
          <a:xfrm>
            <a:off x="1212574" y="3720526"/>
            <a:ext cx="17638642" cy="5014586"/>
          </a:xfrm>
        </p:spPr>
        <p:txBody>
          <a:bodyPr>
            <a:normAutofit/>
          </a:bodyPr>
          <a:lstStyle/>
          <a:p>
            <a:pPr>
              <a:lnSpc>
                <a:spcPct val="200000"/>
              </a:lnSpc>
            </a:pPr>
            <a:r>
              <a:rPr lang="en-US">
                <a:solidFill>
                  <a:schemeClr val="bg1"/>
                </a:solidFill>
                <a:latin typeface="Franklin Gothic Medium" panose="020B0603020102020204" pitchFamily="34" charset="0"/>
                <a:ea typeface="Calibri" panose="020F0502020204030204" pitchFamily="34" charset="0"/>
              </a:rPr>
              <a:t>T</a:t>
            </a:r>
            <a:r>
              <a:rPr lang="en-US">
                <a:solidFill>
                  <a:schemeClr val="bg1"/>
                </a:solidFill>
                <a:effectLst/>
                <a:latin typeface="Franklin Gothic Medium" panose="020B0603020102020204" pitchFamily="34" charset="0"/>
                <a:ea typeface="Calibri" panose="020F0502020204030204" pitchFamily="34" charset="0"/>
              </a:rPr>
              <a:t>riple time (3X) will be paid after 15 hours elapsed in a workday.</a:t>
            </a:r>
          </a:p>
          <a:p>
            <a:pPr>
              <a:lnSpc>
                <a:spcPct val="200000"/>
              </a:lnSpc>
              <a:spcBef>
                <a:spcPts val="0"/>
              </a:spcBef>
              <a:spcAft>
                <a:spcPts val="1200"/>
              </a:spcAft>
            </a:pPr>
            <a:r>
              <a:rPr lang="en-US">
                <a:solidFill>
                  <a:schemeClr val="bg1">
                    <a:lumMod val="95000"/>
                  </a:schemeClr>
                </a:solidFill>
                <a:effectLst/>
                <a:latin typeface="Franklin Gothic Medium" panose="020B0603020102020204" pitchFamily="34" charset="0"/>
                <a:ea typeface="Calibri" panose="020F0502020204030204" pitchFamily="34" charset="0"/>
                <a:cs typeface="Times New Roman" panose="02020603050405020304" pitchFamily="18" charset="0"/>
              </a:rPr>
              <a:t>4.5X time shall be paid after 15 elapsed hours worked on the 6</a:t>
            </a:r>
            <a:r>
              <a:rPr lang="en-US" baseline="30000">
                <a:solidFill>
                  <a:schemeClr val="bg1">
                    <a:lumMod val="95000"/>
                  </a:schemeClr>
                </a:solidFill>
                <a:effectLst/>
                <a:latin typeface="Franklin Gothic Medium" panose="020B0603020102020204" pitchFamily="34" charset="0"/>
                <a:ea typeface="Calibri" panose="020F0502020204030204" pitchFamily="34" charset="0"/>
                <a:cs typeface="Times New Roman" panose="02020603050405020304" pitchFamily="18" charset="0"/>
              </a:rPr>
              <a:t>th</a:t>
            </a:r>
            <a:r>
              <a:rPr lang="en-US">
                <a:solidFill>
                  <a:schemeClr val="bg1">
                    <a:lumMod val="95000"/>
                  </a:schemeClr>
                </a:solidFill>
                <a:effectLst/>
                <a:latin typeface="Franklin Gothic Medium" panose="020B0603020102020204" pitchFamily="34" charset="0"/>
                <a:ea typeface="Calibri" panose="020F0502020204030204" pitchFamily="34" charset="0"/>
                <a:cs typeface="Times New Roman" panose="02020603050405020304" pitchFamily="18" charset="0"/>
              </a:rPr>
              <a:t> day in a workweek.</a:t>
            </a:r>
          </a:p>
          <a:p>
            <a:pPr>
              <a:lnSpc>
                <a:spcPct val="200000"/>
              </a:lnSpc>
              <a:spcBef>
                <a:spcPts val="0"/>
              </a:spcBef>
              <a:spcAft>
                <a:spcPts val="1200"/>
              </a:spcAft>
            </a:pPr>
            <a:r>
              <a:rPr lang="en-US">
                <a:solidFill>
                  <a:schemeClr val="bg1">
                    <a:lumMod val="95000"/>
                  </a:schemeClr>
                </a:solidFill>
                <a:effectLst/>
                <a:latin typeface="Franklin Gothic Medium" panose="020B0603020102020204" pitchFamily="34" charset="0"/>
                <a:ea typeface="Calibri" panose="020F0502020204030204" pitchFamily="34" charset="0"/>
                <a:cs typeface="Times New Roman" panose="02020603050405020304" pitchFamily="18" charset="0"/>
              </a:rPr>
              <a:t>6X time shall be paid after 15 elapsed hours worked on the 7</a:t>
            </a:r>
            <a:r>
              <a:rPr lang="en-US" baseline="30000">
                <a:solidFill>
                  <a:schemeClr val="bg1">
                    <a:lumMod val="95000"/>
                  </a:schemeClr>
                </a:solidFill>
                <a:effectLst/>
                <a:latin typeface="Franklin Gothic Medium" panose="020B0603020102020204" pitchFamily="34" charset="0"/>
                <a:ea typeface="Calibri" panose="020F0502020204030204" pitchFamily="34" charset="0"/>
                <a:cs typeface="Times New Roman" panose="02020603050405020304" pitchFamily="18" charset="0"/>
              </a:rPr>
              <a:t>th</a:t>
            </a:r>
            <a:r>
              <a:rPr lang="en-US">
                <a:solidFill>
                  <a:schemeClr val="bg1">
                    <a:lumMod val="95000"/>
                  </a:schemeClr>
                </a:solidFill>
                <a:effectLst/>
                <a:latin typeface="Franklin Gothic Medium" panose="020B0603020102020204" pitchFamily="34" charset="0"/>
                <a:ea typeface="Calibri" panose="020F0502020204030204" pitchFamily="34" charset="0"/>
                <a:cs typeface="Times New Roman" panose="02020603050405020304" pitchFamily="18" charset="0"/>
              </a:rPr>
              <a:t> day in a workweek.</a:t>
            </a:r>
          </a:p>
          <a:p>
            <a:pPr>
              <a:lnSpc>
                <a:spcPct val="107000"/>
              </a:lnSpc>
              <a:spcBef>
                <a:spcPts val="0"/>
              </a:spcBef>
              <a:spcAft>
                <a:spcPts val="1200"/>
              </a:spcAft>
            </a:pPr>
            <a:endParaRPr lang="en-US" sz="3500">
              <a:solidFill>
                <a:schemeClr val="bg1">
                  <a:lumMod val="95000"/>
                </a:schemeClr>
              </a:solidFill>
              <a:effectLst/>
              <a:latin typeface="Franklin Gothic Medium" panose="020B0603020102020204" pitchFamily="34" charset="0"/>
              <a:ea typeface="Calibri" panose="020F0502020204030204" pitchFamily="34" charset="0"/>
              <a:cs typeface="Times New Roman" panose="02020603050405020304" pitchFamily="18" charset="0"/>
            </a:endParaRPr>
          </a:p>
          <a:p>
            <a:endParaRPr lang="en-US" sz="4000">
              <a:solidFill>
                <a:schemeClr val="bg1"/>
              </a:solidFill>
              <a:latin typeface="Franklin Gothic Medium" panose="020B0603020102020204" pitchFamily="34" charset="0"/>
            </a:endParaRPr>
          </a:p>
        </p:txBody>
      </p:sp>
      <p:sp>
        <p:nvSpPr>
          <p:cNvPr id="4" name="Freeform 5">
            <a:extLst>
              <a:ext uri="{FF2B5EF4-FFF2-40B4-BE49-F238E27FC236}">
                <a16:creationId xmlns:a16="http://schemas.microsoft.com/office/drawing/2014/main" id="{0329A2FE-8945-8C1D-4C37-A6E624F47AD2}"/>
              </a:ext>
            </a:extLst>
          </p:cNvPr>
          <p:cNvSpPr/>
          <p:nvPr/>
        </p:nvSpPr>
        <p:spPr>
          <a:xfrm>
            <a:off x="6838954" y="116046"/>
            <a:ext cx="4626602" cy="1435842"/>
          </a:xfrm>
          <a:custGeom>
            <a:avLst/>
            <a:gdLst/>
            <a:ahLst/>
            <a:cxnLst/>
            <a:rect l="l" t="t" r="r" b="b"/>
            <a:pathLst>
              <a:path w="4626602" h="1435842">
                <a:moveTo>
                  <a:pt x="0" y="0"/>
                </a:moveTo>
                <a:lnTo>
                  <a:pt x="4626602" y="0"/>
                </a:lnTo>
                <a:lnTo>
                  <a:pt x="4626602" y="1435841"/>
                </a:lnTo>
                <a:lnTo>
                  <a:pt x="0" y="1435841"/>
                </a:lnTo>
                <a:lnTo>
                  <a:pt x="0" y="0"/>
                </a:lnTo>
                <a:close/>
              </a:path>
            </a:pathLst>
          </a:custGeom>
          <a:blipFill>
            <a:blip r:embed="rId3"/>
            <a:stretch>
              <a:fillRect/>
            </a:stretch>
          </a:blipFill>
        </p:spPr>
        <p:txBody>
          <a:bodyPr/>
          <a:lstStyle/>
          <a:p>
            <a:endParaRPr lang="en-US"/>
          </a:p>
        </p:txBody>
      </p:sp>
      <p:sp>
        <p:nvSpPr>
          <p:cNvPr id="23" name="AutoShape 7">
            <a:extLst>
              <a:ext uri="{FF2B5EF4-FFF2-40B4-BE49-F238E27FC236}">
                <a16:creationId xmlns:a16="http://schemas.microsoft.com/office/drawing/2014/main" id="{AEFF7A97-1A3A-EA65-6996-15B303104280}"/>
              </a:ext>
            </a:extLst>
          </p:cNvPr>
          <p:cNvSpPr/>
          <p:nvPr/>
        </p:nvSpPr>
        <p:spPr>
          <a:xfrm flipV="1">
            <a:off x="963350" y="2685363"/>
            <a:ext cx="16230600" cy="19050"/>
          </a:xfrm>
          <a:prstGeom prst="line">
            <a:avLst/>
          </a:prstGeom>
          <a:ln w="38100" cap="flat">
            <a:solidFill>
              <a:srgbClr val="376BB3"/>
            </a:solidFill>
            <a:prstDash val="solid"/>
            <a:headEnd type="none" w="sm" len="sm"/>
            <a:tailEnd type="none" w="sm" len="sm"/>
          </a:ln>
        </p:spPr>
        <p:txBody>
          <a:bodyPr/>
          <a:lstStyle/>
          <a:p>
            <a:endParaRPr lang="en-US"/>
          </a:p>
        </p:txBody>
      </p:sp>
    </p:spTree>
    <p:extLst>
      <p:ext uri="{BB962C8B-B14F-4D97-AF65-F5344CB8AC3E}">
        <p14:creationId xmlns:p14="http://schemas.microsoft.com/office/powerpoint/2010/main" val="17344037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2" name="Freeform 3">
            <a:extLst>
              <a:ext uri="{FF2B5EF4-FFF2-40B4-BE49-F238E27FC236}">
                <a16:creationId xmlns:a16="http://schemas.microsoft.com/office/drawing/2014/main" id="{116A2A96-5F51-A38D-41AC-C9715C11B491}"/>
              </a:ext>
            </a:extLst>
          </p:cNvPr>
          <p:cNvSpPr/>
          <p:nvPr/>
        </p:nvSpPr>
        <p:spPr>
          <a:xfrm>
            <a:off x="7049153" y="154947"/>
            <a:ext cx="4055768" cy="1173043"/>
          </a:xfrm>
          <a:custGeom>
            <a:avLst/>
            <a:gdLst/>
            <a:ahLst/>
            <a:cxnLst/>
            <a:rect l="l" t="t" r="r" b="b"/>
            <a:pathLst>
              <a:path w="2885517" h="776001">
                <a:moveTo>
                  <a:pt x="73952" y="0"/>
                </a:moveTo>
                <a:lnTo>
                  <a:pt x="2811565" y="0"/>
                </a:lnTo>
                <a:cubicBezTo>
                  <a:pt x="2852407" y="0"/>
                  <a:pt x="2885517" y="33109"/>
                  <a:pt x="2885517" y="73952"/>
                </a:cubicBezTo>
                <a:lnTo>
                  <a:pt x="2885517" y="702048"/>
                </a:lnTo>
                <a:cubicBezTo>
                  <a:pt x="2885517" y="742891"/>
                  <a:pt x="2852407" y="776001"/>
                  <a:pt x="2811565" y="776001"/>
                </a:cubicBezTo>
                <a:lnTo>
                  <a:pt x="73952" y="776001"/>
                </a:lnTo>
                <a:cubicBezTo>
                  <a:pt x="33109" y="776001"/>
                  <a:pt x="0" y="742891"/>
                  <a:pt x="0" y="702048"/>
                </a:cubicBezTo>
                <a:lnTo>
                  <a:pt x="0" y="73952"/>
                </a:lnTo>
                <a:cubicBezTo>
                  <a:pt x="0" y="33109"/>
                  <a:pt x="33109" y="0"/>
                  <a:pt x="73952" y="0"/>
                </a:cubicBezTo>
                <a:close/>
              </a:path>
            </a:pathLst>
          </a:custGeom>
          <a:solidFill>
            <a:srgbClr val="FFFFFF"/>
          </a:solidFill>
        </p:spPr>
        <p:txBody>
          <a:bodyPr/>
          <a:lstStyle/>
          <a:p>
            <a:endParaRPr lang="en-US"/>
          </a:p>
        </p:txBody>
      </p:sp>
      <p:sp>
        <p:nvSpPr>
          <p:cNvPr id="2" name="Title 1">
            <a:extLst>
              <a:ext uri="{FF2B5EF4-FFF2-40B4-BE49-F238E27FC236}">
                <a16:creationId xmlns:a16="http://schemas.microsoft.com/office/drawing/2014/main" id="{ACF5C271-5955-5721-FA8A-5C0A0D5499FF}"/>
              </a:ext>
            </a:extLst>
          </p:cNvPr>
          <p:cNvSpPr>
            <a:spLocks noGrp="1"/>
          </p:cNvSpPr>
          <p:nvPr>
            <p:ph type="title"/>
          </p:nvPr>
        </p:nvSpPr>
        <p:spPr>
          <a:xfrm>
            <a:off x="5029200" y="1418027"/>
            <a:ext cx="8229600" cy="998344"/>
          </a:xfrm>
        </p:spPr>
        <p:txBody>
          <a:bodyPr>
            <a:normAutofit/>
          </a:bodyPr>
          <a:lstStyle/>
          <a:p>
            <a:r>
              <a:rPr lang="en-US" b="1">
                <a:solidFill>
                  <a:srgbClr val="FBA619"/>
                </a:solidFill>
                <a:latin typeface="Franklin Gothic Heavy" panose="020B0603020102020204" pitchFamily="34" charset="0"/>
              </a:rPr>
              <a:t>ON-CALL – 7</a:t>
            </a:r>
            <a:r>
              <a:rPr lang="en-US" b="1" baseline="30000">
                <a:solidFill>
                  <a:srgbClr val="FBA619"/>
                </a:solidFill>
                <a:latin typeface="Franklin Gothic Heavy" panose="020B0603020102020204" pitchFamily="34" charset="0"/>
              </a:rPr>
              <a:t>TH</a:t>
            </a:r>
            <a:r>
              <a:rPr lang="en-US" b="1">
                <a:solidFill>
                  <a:srgbClr val="FBA619"/>
                </a:solidFill>
                <a:latin typeface="Franklin Gothic Heavy" panose="020B0603020102020204" pitchFamily="34" charset="0"/>
              </a:rPr>
              <a:t> DAY/HOLIDAY</a:t>
            </a:r>
          </a:p>
        </p:txBody>
      </p:sp>
      <p:sp>
        <p:nvSpPr>
          <p:cNvPr id="3" name="Content Placeholder 2">
            <a:extLst>
              <a:ext uri="{FF2B5EF4-FFF2-40B4-BE49-F238E27FC236}">
                <a16:creationId xmlns:a16="http://schemas.microsoft.com/office/drawing/2014/main" id="{192A4781-F913-FADB-4C8B-EDADE8B89640}"/>
              </a:ext>
            </a:extLst>
          </p:cNvPr>
          <p:cNvSpPr>
            <a:spLocks noGrp="1"/>
          </p:cNvSpPr>
          <p:nvPr>
            <p:ph idx="1"/>
          </p:nvPr>
        </p:nvSpPr>
        <p:spPr>
          <a:xfrm>
            <a:off x="2325437" y="2985124"/>
            <a:ext cx="14473646" cy="6263482"/>
          </a:xfrm>
        </p:spPr>
        <p:txBody>
          <a:bodyPr/>
          <a:lstStyle/>
          <a:p>
            <a:pPr marL="0" indent="0">
              <a:buNone/>
            </a:pPr>
            <a:r>
              <a:rPr lang="en-US" sz="4000">
                <a:solidFill>
                  <a:schemeClr val="bg1"/>
                </a:solidFill>
                <a:latin typeface="Franklin Gothic Medium" panose="020B0603020102020204" pitchFamily="34" charset="0"/>
              </a:rPr>
              <a:t>7</a:t>
            </a:r>
            <a:r>
              <a:rPr lang="en-US" sz="4000" baseline="30000">
                <a:solidFill>
                  <a:schemeClr val="bg1"/>
                </a:solidFill>
                <a:latin typeface="Franklin Gothic Medium" panose="020B0603020102020204" pitchFamily="34" charset="0"/>
              </a:rPr>
              <a:t>th</a:t>
            </a:r>
            <a:r>
              <a:rPr lang="en-US" sz="4000">
                <a:solidFill>
                  <a:schemeClr val="bg1"/>
                </a:solidFill>
                <a:latin typeface="Franklin Gothic Medium" panose="020B0603020102020204" pitchFamily="34" charset="0"/>
              </a:rPr>
              <a:t> day worked within the Employee’s Workweek shall receive two times one-fifth of the ’on call’ weekly rate in effect. </a:t>
            </a:r>
          </a:p>
        </p:txBody>
      </p:sp>
      <p:sp>
        <p:nvSpPr>
          <p:cNvPr id="4" name="Freeform 5">
            <a:extLst>
              <a:ext uri="{FF2B5EF4-FFF2-40B4-BE49-F238E27FC236}">
                <a16:creationId xmlns:a16="http://schemas.microsoft.com/office/drawing/2014/main" id="{0329A2FE-8945-8C1D-4C37-A6E624F47AD2}"/>
              </a:ext>
            </a:extLst>
          </p:cNvPr>
          <p:cNvSpPr/>
          <p:nvPr/>
        </p:nvSpPr>
        <p:spPr>
          <a:xfrm>
            <a:off x="7189720" y="154947"/>
            <a:ext cx="3908559" cy="1173043"/>
          </a:xfrm>
          <a:custGeom>
            <a:avLst/>
            <a:gdLst/>
            <a:ahLst/>
            <a:cxnLst/>
            <a:rect l="l" t="t" r="r" b="b"/>
            <a:pathLst>
              <a:path w="4626602" h="1435842">
                <a:moveTo>
                  <a:pt x="0" y="0"/>
                </a:moveTo>
                <a:lnTo>
                  <a:pt x="4626602" y="0"/>
                </a:lnTo>
                <a:lnTo>
                  <a:pt x="4626602" y="1435841"/>
                </a:lnTo>
                <a:lnTo>
                  <a:pt x="0" y="1435841"/>
                </a:lnTo>
                <a:lnTo>
                  <a:pt x="0" y="0"/>
                </a:lnTo>
                <a:close/>
              </a:path>
            </a:pathLst>
          </a:custGeom>
          <a:blipFill>
            <a:blip r:embed="rId3"/>
            <a:stretch>
              <a:fillRect/>
            </a:stretch>
          </a:blipFill>
        </p:spPr>
        <p:txBody>
          <a:bodyPr/>
          <a:lstStyle/>
          <a:p>
            <a:endParaRPr lang="en-US"/>
          </a:p>
        </p:txBody>
      </p:sp>
      <p:cxnSp>
        <p:nvCxnSpPr>
          <p:cNvPr id="11" name="Straight Connector 10">
            <a:extLst>
              <a:ext uri="{FF2B5EF4-FFF2-40B4-BE49-F238E27FC236}">
                <a16:creationId xmlns:a16="http://schemas.microsoft.com/office/drawing/2014/main" id="{B5A592AB-1882-40AE-95D8-DA375E3463EA}"/>
              </a:ext>
            </a:extLst>
          </p:cNvPr>
          <p:cNvCxnSpPr>
            <a:cxnSpLocks/>
          </p:cNvCxnSpPr>
          <p:nvPr/>
        </p:nvCxnSpPr>
        <p:spPr>
          <a:xfrm>
            <a:off x="3389451" y="6206902"/>
            <a:ext cx="4460240" cy="0"/>
          </a:xfrm>
          <a:prstGeom prst="line">
            <a:avLst/>
          </a:prstGeom>
          <a:ln w="76200">
            <a:solidFill>
              <a:schemeClr val="bg1"/>
            </a:solidFill>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B6F23E4B-7FA5-C9E1-0BB5-CAE19ABD6A12}"/>
              </a:ext>
            </a:extLst>
          </p:cNvPr>
          <p:cNvSpPr txBox="1"/>
          <p:nvPr/>
        </p:nvSpPr>
        <p:spPr>
          <a:xfrm>
            <a:off x="5278122" y="6251138"/>
            <a:ext cx="757103" cy="1107996"/>
          </a:xfrm>
          <a:prstGeom prst="rect">
            <a:avLst/>
          </a:prstGeom>
          <a:noFill/>
          <a:ln>
            <a:noFill/>
          </a:ln>
        </p:spPr>
        <p:txBody>
          <a:bodyPr wrap="square" rtlCol="0">
            <a:spAutoFit/>
          </a:bodyPr>
          <a:lstStyle/>
          <a:p>
            <a:r>
              <a:rPr lang="en-US" sz="6600" b="1">
                <a:ln>
                  <a:solidFill>
                    <a:srgbClr val="002060"/>
                  </a:solidFill>
                </a:ln>
                <a:solidFill>
                  <a:schemeClr val="bg1"/>
                </a:solidFill>
                <a:latin typeface="Franklin Gothic Heavy" panose="020B0603020102020204" pitchFamily="34" charset="0"/>
              </a:rPr>
              <a:t>5</a:t>
            </a:r>
          </a:p>
        </p:txBody>
      </p:sp>
      <p:sp>
        <p:nvSpPr>
          <p:cNvPr id="13" name="TextBox 12">
            <a:extLst>
              <a:ext uri="{FF2B5EF4-FFF2-40B4-BE49-F238E27FC236}">
                <a16:creationId xmlns:a16="http://schemas.microsoft.com/office/drawing/2014/main" id="{D36720F1-3B5F-239A-EB22-D9408F9B24A6}"/>
              </a:ext>
            </a:extLst>
          </p:cNvPr>
          <p:cNvSpPr txBox="1"/>
          <p:nvPr/>
        </p:nvSpPr>
        <p:spPr>
          <a:xfrm>
            <a:off x="8464897" y="5585051"/>
            <a:ext cx="1224280" cy="1107996"/>
          </a:xfrm>
          <a:prstGeom prst="rect">
            <a:avLst/>
          </a:prstGeom>
          <a:noFill/>
        </p:spPr>
        <p:txBody>
          <a:bodyPr wrap="square" rtlCol="0">
            <a:spAutoFit/>
          </a:bodyPr>
          <a:lstStyle/>
          <a:p>
            <a:r>
              <a:rPr lang="en-US" sz="5400">
                <a:latin typeface="Franklin Gothic Medium" panose="020B0603020102020204" pitchFamily="34" charset="0"/>
              </a:rPr>
              <a:t>  </a:t>
            </a:r>
            <a:r>
              <a:rPr lang="en-US" sz="6600" b="1">
                <a:ln>
                  <a:solidFill>
                    <a:srgbClr val="002060"/>
                  </a:solidFill>
                </a:ln>
                <a:solidFill>
                  <a:schemeClr val="bg1"/>
                </a:solidFill>
                <a:latin typeface="Franklin Gothic Heavy" panose="020B0603020102020204" pitchFamily="34" charset="0"/>
              </a:rPr>
              <a:t>2</a:t>
            </a:r>
            <a:endParaRPr lang="en-US" sz="5400" b="1">
              <a:ln>
                <a:solidFill>
                  <a:srgbClr val="002060"/>
                </a:solidFill>
              </a:ln>
              <a:solidFill>
                <a:schemeClr val="bg1"/>
              </a:solidFill>
              <a:latin typeface="Franklin Gothic Heavy" panose="020B0603020102020204" pitchFamily="34" charset="0"/>
            </a:endParaRPr>
          </a:p>
        </p:txBody>
      </p:sp>
      <p:sp>
        <p:nvSpPr>
          <p:cNvPr id="14" name="Equal 13">
            <a:extLst>
              <a:ext uri="{FF2B5EF4-FFF2-40B4-BE49-F238E27FC236}">
                <a16:creationId xmlns:a16="http://schemas.microsoft.com/office/drawing/2014/main" id="{233A52FB-7B0B-EA8E-C04A-CB1C51B8526E}"/>
              </a:ext>
            </a:extLst>
          </p:cNvPr>
          <p:cNvSpPr/>
          <p:nvPr/>
        </p:nvSpPr>
        <p:spPr>
          <a:xfrm>
            <a:off x="9562260" y="5788594"/>
            <a:ext cx="758371" cy="836616"/>
          </a:xfrm>
          <a:prstGeom prst="mathEqual">
            <a:avLst>
              <a:gd name="adj1" fmla="val 18107"/>
              <a:gd name="adj2" fmla="val 11760"/>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Multiply 14">
            <a:extLst>
              <a:ext uri="{FF2B5EF4-FFF2-40B4-BE49-F238E27FC236}">
                <a16:creationId xmlns:a16="http://schemas.microsoft.com/office/drawing/2014/main" id="{23CDF475-D72C-69A6-8D82-CF909F50EAC4}"/>
              </a:ext>
            </a:extLst>
          </p:cNvPr>
          <p:cNvSpPr/>
          <p:nvPr/>
        </p:nvSpPr>
        <p:spPr>
          <a:xfrm>
            <a:off x="7887699" y="5759297"/>
            <a:ext cx="914400" cy="836616"/>
          </a:xfrm>
          <a:prstGeom prst="mathMultiply">
            <a:avLst>
              <a:gd name="adj1" fmla="val 10187"/>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D8ABA71-E703-4CDF-BB07-1B19B6487D2F}"/>
              </a:ext>
            </a:extLst>
          </p:cNvPr>
          <p:cNvSpPr txBox="1"/>
          <p:nvPr/>
        </p:nvSpPr>
        <p:spPr>
          <a:xfrm>
            <a:off x="3360361" y="5193535"/>
            <a:ext cx="4668947" cy="923330"/>
          </a:xfrm>
          <a:prstGeom prst="rect">
            <a:avLst/>
          </a:prstGeom>
          <a:noFill/>
          <a:ln>
            <a:noFill/>
          </a:ln>
        </p:spPr>
        <p:txBody>
          <a:bodyPr wrap="square" rtlCol="0">
            <a:spAutoFit/>
          </a:bodyPr>
          <a:lstStyle/>
          <a:p>
            <a:r>
              <a:rPr lang="en-US" sz="5400" b="1">
                <a:ln>
                  <a:solidFill>
                    <a:srgbClr val="002060"/>
                  </a:solidFill>
                </a:ln>
                <a:solidFill>
                  <a:schemeClr val="bg1"/>
                </a:solidFill>
                <a:latin typeface="Franklin Gothic Heavy" panose="020B0603020102020204" pitchFamily="34" charset="0"/>
              </a:rPr>
              <a:t>WEEKLY RATE</a:t>
            </a:r>
          </a:p>
        </p:txBody>
      </p:sp>
      <p:sp>
        <p:nvSpPr>
          <p:cNvPr id="19" name="TextBox 18">
            <a:extLst>
              <a:ext uri="{FF2B5EF4-FFF2-40B4-BE49-F238E27FC236}">
                <a16:creationId xmlns:a16="http://schemas.microsoft.com/office/drawing/2014/main" id="{FD536EE4-2C62-DED4-D0A3-E5A3443A7C8E}"/>
              </a:ext>
            </a:extLst>
          </p:cNvPr>
          <p:cNvSpPr txBox="1"/>
          <p:nvPr/>
        </p:nvSpPr>
        <p:spPr>
          <a:xfrm>
            <a:off x="10557604" y="5261886"/>
            <a:ext cx="5695406" cy="1754326"/>
          </a:xfrm>
          <a:prstGeom prst="rect">
            <a:avLst/>
          </a:prstGeom>
          <a:noFill/>
          <a:ln>
            <a:noFill/>
          </a:ln>
        </p:spPr>
        <p:txBody>
          <a:bodyPr wrap="square" rtlCol="0">
            <a:spAutoFit/>
          </a:bodyPr>
          <a:lstStyle/>
          <a:p>
            <a:r>
              <a:rPr lang="en-US" sz="5400" b="1">
                <a:ln>
                  <a:solidFill>
                    <a:srgbClr val="002060"/>
                  </a:solidFill>
                </a:ln>
                <a:solidFill>
                  <a:schemeClr val="bg1"/>
                </a:solidFill>
                <a:latin typeface="Franklin Gothic Heavy" panose="020B0603020102020204" pitchFamily="34" charset="0"/>
              </a:rPr>
              <a:t>7</a:t>
            </a:r>
            <a:r>
              <a:rPr lang="en-US" sz="5400" b="1" baseline="30000">
                <a:ln>
                  <a:solidFill>
                    <a:srgbClr val="002060"/>
                  </a:solidFill>
                </a:ln>
                <a:solidFill>
                  <a:schemeClr val="bg1"/>
                </a:solidFill>
                <a:latin typeface="Franklin Gothic Heavy" panose="020B0603020102020204" pitchFamily="34" charset="0"/>
              </a:rPr>
              <a:t>th</a:t>
            </a:r>
            <a:r>
              <a:rPr lang="en-US" sz="5400" b="1">
                <a:ln>
                  <a:solidFill>
                    <a:srgbClr val="002060"/>
                  </a:solidFill>
                </a:ln>
                <a:solidFill>
                  <a:schemeClr val="bg1"/>
                </a:solidFill>
                <a:latin typeface="Franklin Gothic Heavy" panose="020B0603020102020204" pitchFamily="34" charset="0"/>
              </a:rPr>
              <a:t> Day &amp;</a:t>
            </a:r>
          </a:p>
          <a:p>
            <a:r>
              <a:rPr lang="en-US" sz="5400" b="1">
                <a:ln>
                  <a:solidFill>
                    <a:srgbClr val="002060"/>
                  </a:solidFill>
                </a:ln>
                <a:solidFill>
                  <a:schemeClr val="bg1"/>
                </a:solidFill>
                <a:latin typeface="Franklin Gothic Heavy" panose="020B0603020102020204" pitchFamily="34" charset="0"/>
              </a:rPr>
              <a:t>Holiday Worked</a:t>
            </a:r>
          </a:p>
        </p:txBody>
      </p:sp>
      <p:sp>
        <p:nvSpPr>
          <p:cNvPr id="23" name="AutoShape 7">
            <a:extLst>
              <a:ext uri="{FF2B5EF4-FFF2-40B4-BE49-F238E27FC236}">
                <a16:creationId xmlns:a16="http://schemas.microsoft.com/office/drawing/2014/main" id="{AEFF7A97-1A3A-EA65-6996-15B303104280}"/>
              </a:ext>
            </a:extLst>
          </p:cNvPr>
          <p:cNvSpPr/>
          <p:nvPr/>
        </p:nvSpPr>
        <p:spPr>
          <a:xfrm flipV="1">
            <a:off x="961737" y="2459642"/>
            <a:ext cx="16230600" cy="19050"/>
          </a:xfrm>
          <a:prstGeom prst="line">
            <a:avLst/>
          </a:prstGeom>
          <a:ln w="38100" cap="flat">
            <a:solidFill>
              <a:srgbClr val="376BB3"/>
            </a:solidFill>
            <a:prstDash val="solid"/>
            <a:headEnd type="none" w="sm" len="sm"/>
            <a:tailEnd type="none" w="sm" len="sm"/>
          </a:ln>
        </p:spPr>
        <p:txBody>
          <a:bodyPr/>
          <a:lstStyle/>
          <a:p>
            <a:endParaRPr lang="en-US"/>
          </a:p>
        </p:txBody>
      </p:sp>
      <p:sp>
        <p:nvSpPr>
          <p:cNvPr id="5" name="TextBox 4">
            <a:extLst>
              <a:ext uri="{FF2B5EF4-FFF2-40B4-BE49-F238E27FC236}">
                <a16:creationId xmlns:a16="http://schemas.microsoft.com/office/drawing/2014/main" id="{0947CD4C-7790-09A6-BE73-DA00360CEE71}"/>
              </a:ext>
            </a:extLst>
          </p:cNvPr>
          <p:cNvSpPr txBox="1"/>
          <p:nvPr/>
        </p:nvSpPr>
        <p:spPr>
          <a:xfrm>
            <a:off x="5853467" y="8166914"/>
            <a:ext cx="8175956" cy="830997"/>
          </a:xfrm>
          <a:prstGeom prst="rect">
            <a:avLst/>
          </a:prstGeom>
          <a:noFill/>
        </p:spPr>
        <p:txBody>
          <a:bodyPr wrap="square" rtlCol="0">
            <a:spAutoFit/>
          </a:bodyPr>
          <a:lstStyle/>
          <a:p>
            <a:r>
              <a:rPr lang="en-US" sz="4800" i="1">
                <a:solidFill>
                  <a:schemeClr val="bg1"/>
                </a:solidFill>
                <a:latin typeface="Franklin Gothic Medium" panose="020B0603020102020204" pitchFamily="34" charset="0"/>
              </a:rPr>
              <a:t>Previously paid at 1.5X</a:t>
            </a:r>
          </a:p>
        </p:txBody>
      </p:sp>
    </p:spTree>
    <p:extLst>
      <p:ext uri="{BB962C8B-B14F-4D97-AF65-F5344CB8AC3E}">
        <p14:creationId xmlns:p14="http://schemas.microsoft.com/office/powerpoint/2010/main" val="32573619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5" name="Freeform 3">
            <a:extLst>
              <a:ext uri="{FF2B5EF4-FFF2-40B4-BE49-F238E27FC236}">
                <a16:creationId xmlns:a16="http://schemas.microsoft.com/office/drawing/2014/main" id="{A6FB6AAA-5C48-2708-3B01-42D6AC8652FE}"/>
              </a:ext>
            </a:extLst>
          </p:cNvPr>
          <p:cNvSpPr/>
          <p:nvPr/>
        </p:nvSpPr>
        <p:spPr>
          <a:xfrm>
            <a:off x="7738281" y="210481"/>
            <a:ext cx="3397580" cy="907536"/>
          </a:xfrm>
          <a:custGeom>
            <a:avLst/>
            <a:gdLst/>
            <a:ahLst/>
            <a:cxnLst/>
            <a:rect l="l" t="t" r="r" b="b"/>
            <a:pathLst>
              <a:path w="2885517" h="776001">
                <a:moveTo>
                  <a:pt x="73952" y="0"/>
                </a:moveTo>
                <a:lnTo>
                  <a:pt x="2811565" y="0"/>
                </a:lnTo>
                <a:cubicBezTo>
                  <a:pt x="2852407" y="0"/>
                  <a:pt x="2885517" y="33109"/>
                  <a:pt x="2885517" y="73952"/>
                </a:cubicBezTo>
                <a:lnTo>
                  <a:pt x="2885517" y="702048"/>
                </a:lnTo>
                <a:cubicBezTo>
                  <a:pt x="2885517" y="742891"/>
                  <a:pt x="2852407" y="776001"/>
                  <a:pt x="2811565" y="776001"/>
                </a:cubicBezTo>
                <a:lnTo>
                  <a:pt x="73952" y="776001"/>
                </a:lnTo>
                <a:cubicBezTo>
                  <a:pt x="33109" y="776001"/>
                  <a:pt x="0" y="742891"/>
                  <a:pt x="0" y="702048"/>
                </a:cubicBezTo>
                <a:lnTo>
                  <a:pt x="0" y="73952"/>
                </a:lnTo>
                <a:cubicBezTo>
                  <a:pt x="0" y="33109"/>
                  <a:pt x="33109" y="0"/>
                  <a:pt x="73952" y="0"/>
                </a:cubicBezTo>
                <a:close/>
              </a:path>
            </a:pathLst>
          </a:custGeom>
          <a:solidFill>
            <a:srgbClr val="FFFFFF"/>
          </a:solidFill>
        </p:spPr>
        <p:txBody>
          <a:bodyPr/>
          <a:lstStyle/>
          <a:p>
            <a:endParaRPr lang="en-US"/>
          </a:p>
        </p:txBody>
      </p:sp>
      <p:sp>
        <p:nvSpPr>
          <p:cNvPr id="2" name="Title 1">
            <a:extLst>
              <a:ext uri="{FF2B5EF4-FFF2-40B4-BE49-F238E27FC236}">
                <a16:creationId xmlns:a16="http://schemas.microsoft.com/office/drawing/2014/main" id="{ACF5C271-5955-5721-FA8A-5C0A0D5499FF}"/>
              </a:ext>
            </a:extLst>
          </p:cNvPr>
          <p:cNvSpPr>
            <a:spLocks noGrp="1"/>
          </p:cNvSpPr>
          <p:nvPr>
            <p:ph type="title"/>
          </p:nvPr>
        </p:nvSpPr>
        <p:spPr>
          <a:xfrm>
            <a:off x="4281984" y="1311640"/>
            <a:ext cx="9724030" cy="1143000"/>
          </a:xfrm>
        </p:spPr>
        <p:txBody>
          <a:bodyPr>
            <a:normAutofit fontScale="90000"/>
          </a:bodyPr>
          <a:lstStyle/>
          <a:p>
            <a:r>
              <a:rPr lang="en-US">
                <a:solidFill>
                  <a:srgbClr val="FBA619"/>
                </a:solidFill>
                <a:latin typeface="Franklin Gothic Medium" panose="020B0603020102020204" pitchFamily="34" charset="0"/>
              </a:rPr>
              <a:t>COURTESY HOUSING IMPROMENTS</a:t>
            </a:r>
            <a:br>
              <a:rPr lang="en-US">
                <a:solidFill>
                  <a:srgbClr val="FBA619"/>
                </a:solidFill>
                <a:latin typeface="Franklin Gothic Medium" panose="020B0603020102020204" pitchFamily="34" charset="0"/>
              </a:rPr>
            </a:br>
            <a:r>
              <a:rPr lang="en-US">
                <a:solidFill>
                  <a:srgbClr val="FBA619"/>
                </a:solidFill>
                <a:latin typeface="Franklin Gothic Medium" panose="020B0603020102020204" pitchFamily="34" charset="0"/>
              </a:rPr>
              <a:t>AKA Rooms &amp; Rides</a:t>
            </a:r>
          </a:p>
        </p:txBody>
      </p:sp>
      <p:sp>
        <p:nvSpPr>
          <p:cNvPr id="4" name="Freeform 5">
            <a:extLst>
              <a:ext uri="{FF2B5EF4-FFF2-40B4-BE49-F238E27FC236}">
                <a16:creationId xmlns:a16="http://schemas.microsoft.com/office/drawing/2014/main" id="{0329A2FE-8945-8C1D-4C37-A6E624F47AD2}"/>
              </a:ext>
            </a:extLst>
          </p:cNvPr>
          <p:cNvSpPr/>
          <p:nvPr/>
        </p:nvSpPr>
        <p:spPr>
          <a:xfrm>
            <a:off x="7834528" y="210481"/>
            <a:ext cx="3301333" cy="907536"/>
          </a:xfrm>
          <a:custGeom>
            <a:avLst/>
            <a:gdLst/>
            <a:ahLst/>
            <a:cxnLst/>
            <a:rect l="l" t="t" r="r" b="b"/>
            <a:pathLst>
              <a:path w="4626602" h="1435842">
                <a:moveTo>
                  <a:pt x="0" y="0"/>
                </a:moveTo>
                <a:lnTo>
                  <a:pt x="4626602" y="0"/>
                </a:lnTo>
                <a:lnTo>
                  <a:pt x="4626602" y="1435841"/>
                </a:lnTo>
                <a:lnTo>
                  <a:pt x="0" y="1435841"/>
                </a:lnTo>
                <a:lnTo>
                  <a:pt x="0" y="0"/>
                </a:lnTo>
                <a:close/>
              </a:path>
            </a:pathLst>
          </a:custGeom>
          <a:blipFill>
            <a:blip r:embed="rId3"/>
            <a:stretch>
              <a:fillRect/>
            </a:stretch>
          </a:blipFill>
        </p:spPr>
        <p:txBody>
          <a:bodyPr/>
          <a:lstStyle/>
          <a:p>
            <a:endParaRPr lang="en-US"/>
          </a:p>
        </p:txBody>
      </p:sp>
      <p:sp>
        <p:nvSpPr>
          <p:cNvPr id="7" name="AutoShape 8">
            <a:extLst>
              <a:ext uri="{FF2B5EF4-FFF2-40B4-BE49-F238E27FC236}">
                <a16:creationId xmlns:a16="http://schemas.microsoft.com/office/drawing/2014/main" id="{57B930BE-CF4B-17EE-E7BE-71FD646183AB}"/>
              </a:ext>
            </a:extLst>
          </p:cNvPr>
          <p:cNvSpPr/>
          <p:nvPr/>
        </p:nvSpPr>
        <p:spPr>
          <a:xfrm flipV="1">
            <a:off x="1028699" y="2813424"/>
            <a:ext cx="16230600" cy="19050"/>
          </a:xfrm>
          <a:prstGeom prst="line">
            <a:avLst/>
          </a:prstGeom>
          <a:ln w="38100" cap="flat">
            <a:solidFill>
              <a:srgbClr val="376BB3"/>
            </a:solidFill>
            <a:prstDash val="solid"/>
            <a:headEnd type="none" w="sm" len="sm"/>
            <a:tailEnd type="none" w="sm" len="sm"/>
          </a:ln>
        </p:spPr>
        <p:txBody>
          <a:bodyPr/>
          <a:lstStyle/>
          <a:p>
            <a:endParaRPr lang="en-US"/>
          </a:p>
        </p:txBody>
      </p:sp>
      <p:sp>
        <p:nvSpPr>
          <p:cNvPr id="6" name="TextBox 5">
            <a:extLst>
              <a:ext uri="{FF2B5EF4-FFF2-40B4-BE49-F238E27FC236}">
                <a16:creationId xmlns:a16="http://schemas.microsoft.com/office/drawing/2014/main" id="{6451DE21-69E5-60DC-2A03-DD95A4B204B4}"/>
              </a:ext>
            </a:extLst>
          </p:cNvPr>
          <p:cNvSpPr txBox="1"/>
          <p:nvPr/>
        </p:nvSpPr>
        <p:spPr>
          <a:xfrm>
            <a:off x="1617360" y="3040393"/>
            <a:ext cx="14249053" cy="6476581"/>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2800">
                <a:solidFill>
                  <a:schemeClr val="bg1"/>
                </a:solidFill>
                <a:effectLst/>
                <a:latin typeface="Franklin Gothic Medium" panose="020B0603020102020204" pitchFamily="34" charset="0"/>
              </a:rPr>
              <a:t>The name and contact information for the individual responsible for coordinating rides and rooms must be included on call sheets. </a:t>
            </a:r>
          </a:p>
          <a:p>
            <a:pPr marL="457200" indent="-457200">
              <a:lnSpc>
                <a:spcPct val="150000"/>
              </a:lnSpc>
              <a:buFont typeface="Arial" panose="020B0604020202020204" pitchFamily="34" charset="0"/>
              <a:buChar char="•"/>
            </a:pPr>
            <a:endParaRPr lang="en-US" sz="2800">
              <a:solidFill>
                <a:schemeClr val="bg1"/>
              </a:solidFill>
              <a:effectLst/>
              <a:latin typeface="Franklin Gothic Medium" panose="020B0603020102020204" pitchFamily="34" charset="0"/>
            </a:endParaRPr>
          </a:p>
          <a:p>
            <a:pPr marL="457200" indent="-457200">
              <a:lnSpc>
                <a:spcPct val="150000"/>
              </a:lnSpc>
              <a:buFont typeface="Arial" panose="020B0604020202020204" pitchFamily="34" charset="0"/>
              <a:buChar char="•"/>
            </a:pPr>
            <a:r>
              <a:rPr lang="en-US" sz="2800">
                <a:solidFill>
                  <a:schemeClr val="bg1"/>
                </a:solidFill>
                <a:effectLst/>
                <a:latin typeface="Franklin Gothic Medium" panose="020B0603020102020204" pitchFamily="34" charset="0"/>
              </a:rPr>
              <a:t>The Producer will reserve a room for the length of an employee’s turnaround (rest period) or until call time, whichever is earlier.</a:t>
            </a:r>
          </a:p>
          <a:p>
            <a:pPr>
              <a:lnSpc>
                <a:spcPct val="150000"/>
              </a:lnSpc>
            </a:pPr>
            <a:r>
              <a:rPr lang="en-US" sz="2800">
                <a:solidFill>
                  <a:schemeClr val="bg1"/>
                </a:solidFill>
                <a:effectLst/>
                <a:latin typeface="Franklin Gothic Medium" panose="020B0603020102020204" pitchFamily="34" charset="0"/>
              </a:rPr>
              <a:t> </a:t>
            </a:r>
          </a:p>
          <a:p>
            <a:pPr marL="457200" indent="-457200">
              <a:lnSpc>
                <a:spcPct val="150000"/>
              </a:lnSpc>
              <a:buFont typeface="Arial" panose="020B0604020202020204" pitchFamily="34" charset="0"/>
              <a:buChar char="•"/>
            </a:pPr>
            <a:r>
              <a:rPr lang="en-US" sz="2800">
                <a:solidFill>
                  <a:schemeClr val="bg1"/>
                </a:solidFill>
                <a:effectLst/>
                <a:latin typeface="Franklin Gothic Medium" panose="020B0603020102020204" pitchFamily="34" charset="0"/>
              </a:rPr>
              <a:t>The Producer shall pay the full amount for the ride or room up front. </a:t>
            </a:r>
          </a:p>
          <a:p>
            <a:pPr marL="457200" indent="-457200">
              <a:lnSpc>
                <a:spcPct val="150000"/>
              </a:lnSpc>
              <a:buFont typeface="Arial" panose="020B0604020202020204" pitchFamily="34" charset="0"/>
              <a:buChar char="•"/>
            </a:pPr>
            <a:endParaRPr lang="en-US" sz="2800">
              <a:solidFill>
                <a:schemeClr val="bg1"/>
              </a:solidFill>
              <a:effectLst/>
              <a:latin typeface="Franklin Gothic Medium" panose="020B0603020102020204" pitchFamily="34" charset="0"/>
            </a:endParaRPr>
          </a:p>
          <a:p>
            <a:pPr marL="457200" indent="-457200">
              <a:lnSpc>
                <a:spcPct val="150000"/>
              </a:lnSpc>
              <a:buFont typeface="Arial" panose="020B0604020202020204" pitchFamily="34" charset="0"/>
              <a:buChar char="•"/>
            </a:pPr>
            <a:r>
              <a:rPr lang="en-US" sz="2800">
                <a:solidFill>
                  <a:schemeClr val="bg1"/>
                </a:solidFill>
                <a:effectLst/>
                <a:latin typeface="Franklin Gothic Medium" panose="020B0603020102020204" pitchFamily="34" charset="0"/>
              </a:rPr>
              <a:t>The Producer will provide secure parking for employees’ vehicles for the entire time and not just during the workday. </a:t>
            </a:r>
          </a:p>
        </p:txBody>
      </p:sp>
    </p:spTree>
    <p:extLst>
      <p:ext uri="{BB962C8B-B14F-4D97-AF65-F5344CB8AC3E}">
        <p14:creationId xmlns:p14="http://schemas.microsoft.com/office/powerpoint/2010/main" val="24081943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B0AF08B-FE07-6DD7-33A8-3CB88CF9B075}"/>
              </a:ext>
            </a:extLst>
          </p:cNvPr>
          <p:cNvGrpSpPr/>
          <p:nvPr/>
        </p:nvGrpSpPr>
        <p:grpSpPr>
          <a:xfrm>
            <a:off x="6474449" y="915796"/>
            <a:ext cx="5339101" cy="1435842"/>
            <a:chOff x="6482705" y="1587136"/>
            <a:chExt cx="5339101" cy="1435842"/>
          </a:xfrm>
        </p:grpSpPr>
        <p:grpSp>
          <p:nvGrpSpPr>
            <p:cNvPr id="2" name="Group 2"/>
            <p:cNvGrpSpPr/>
            <p:nvPr/>
          </p:nvGrpSpPr>
          <p:grpSpPr>
            <a:xfrm>
              <a:off x="6482705" y="1587136"/>
              <a:ext cx="5339101" cy="1435842"/>
              <a:chOff x="0" y="0"/>
              <a:chExt cx="2885517" cy="776001"/>
            </a:xfrm>
          </p:grpSpPr>
          <p:sp>
            <p:nvSpPr>
              <p:cNvPr id="3" name="Freeform 3"/>
              <p:cNvSpPr/>
              <p:nvPr/>
            </p:nvSpPr>
            <p:spPr>
              <a:xfrm>
                <a:off x="0" y="0"/>
                <a:ext cx="2885517" cy="776001"/>
              </a:xfrm>
              <a:custGeom>
                <a:avLst/>
                <a:gdLst/>
                <a:ahLst/>
                <a:cxnLst/>
                <a:rect l="l" t="t" r="r" b="b"/>
                <a:pathLst>
                  <a:path w="2885517" h="776001">
                    <a:moveTo>
                      <a:pt x="73952" y="0"/>
                    </a:moveTo>
                    <a:lnTo>
                      <a:pt x="2811565" y="0"/>
                    </a:lnTo>
                    <a:cubicBezTo>
                      <a:pt x="2852407" y="0"/>
                      <a:pt x="2885517" y="33109"/>
                      <a:pt x="2885517" y="73952"/>
                    </a:cubicBezTo>
                    <a:lnTo>
                      <a:pt x="2885517" y="702048"/>
                    </a:lnTo>
                    <a:cubicBezTo>
                      <a:pt x="2885517" y="742891"/>
                      <a:pt x="2852407" y="776001"/>
                      <a:pt x="2811565" y="776001"/>
                    </a:cubicBezTo>
                    <a:lnTo>
                      <a:pt x="73952" y="776001"/>
                    </a:lnTo>
                    <a:cubicBezTo>
                      <a:pt x="33109" y="776001"/>
                      <a:pt x="0" y="742891"/>
                      <a:pt x="0" y="702048"/>
                    </a:cubicBezTo>
                    <a:lnTo>
                      <a:pt x="0" y="73952"/>
                    </a:lnTo>
                    <a:cubicBezTo>
                      <a:pt x="0" y="33109"/>
                      <a:pt x="33109" y="0"/>
                      <a:pt x="73952" y="0"/>
                    </a:cubicBezTo>
                    <a:close/>
                  </a:path>
                </a:pathLst>
              </a:custGeom>
              <a:solidFill>
                <a:srgbClr val="FFFFFF"/>
              </a:solidFill>
            </p:spPr>
            <p:txBody>
              <a:bodyPr/>
              <a:lstStyle/>
              <a:p>
                <a:endParaRPr lang="en-US"/>
              </a:p>
            </p:txBody>
          </p:sp>
          <p:sp>
            <p:nvSpPr>
              <p:cNvPr id="4" name="TextBox 4"/>
              <p:cNvSpPr txBox="1"/>
              <p:nvPr/>
            </p:nvSpPr>
            <p:spPr>
              <a:xfrm>
                <a:off x="0" y="-38100"/>
                <a:ext cx="2885517" cy="814101"/>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6830699" y="1587136"/>
              <a:ext cx="4626602" cy="1435842"/>
            </a:xfrm>
            <a:custGeom>
              <a:avLst/>
              <a:gdLst/>
              <a:ahLst/>
              <a:cxnLst/>
              <a:rect l="l" t="t" r="r" b="b"/>
              <a:pathLst>
                <a:path w="4626602" h="1435842">
                  <a:moveTo>
                    <a:pt x="0" y="0"/>
                  </a:moveTo>
                  <a:lnTo>
                    <a:pt x="4626602" y="0"/>
                  </a:lnTo>
                  <a:lnTo>
                    <a:pt x="4626602" y="1435841"/>
                  </a:lnTo>
                  <a:lnTo>
                    <a:pt x="0" y="1435841"/>
                  </a:lnTo>
                  <a:lnTo>
                    <a:pt x="0" y="0"/>
                  </a:lnTo>
                  <a:close/>
                </a:path>
              </a:pathLst>
            </a:custGeom>
            <a:blipFill>
              <a:blip r:embed="rId3"/>
              <a:stretch>
                <a:fillRect/>
              </a:stretch>
            </a:blipFill>
          </p:spPr>
          <p:txBody>
            <a:bodyPr/>
            <a:lstStyle/>
            <a:p>
              <a:endParaRPr lang="en-US"/>
            </a:p>
          </p:txBody>
        </p:sp>
      </p:grpSp>
      <p:sp>
        <p:nvSpPr>
          <p:cNvPr id="6" name="TextBox 6"/>
          <p:cNvSpPr txBox="1"/>
          <p:nvPr/>
        </p:nvSpPr>
        <p:spPr>
          <a:xfrm>
            <a:off x="4413300" y="2709429"/>
            <a:ext cx="10210904" cy="814454"/>
          </a:xfrm>
          <a:prstGeom prst="rect">
            <a:avLst/>
          </a:prstGeom>
        </p:spPr>
        <p:txBody>
          <a:bodyPr wrap="square" lIns="0" tIns="0" rIns="0" bIns="0" rtlCol="0" anchor="t">
            <a:spAutoFit/>
          </a:bodyPr>
          <a:lstStyle/>
          <a:p>
            <a:pPr algn="ctr">
              <a:lnSpc>
                <a:spcPts val="6859"/>
              </a:lnSpc>
            </a:pPr>
            <a:r>
              <a:rPr lang="en-US" sz="4899">
                <a:solidFill>
                  <a:srgbClr val="F9A61D"/>
                </a:solidFill>
                <a:latin typeface="Franklin Gothic Medium" panose="020B0603020102020204" pitchFamily="34" charset="0"/>
              </a:rPr>
              <a:t>P &amp; H PAID ON TRAVEL DAYS</a:t>
            </a:r>
          </a:p>
        </p:txBody>
      </p:sp>
      <p:sp>
        <p:nvSpPr>
          <p:cNvPr id="7" name="TextBox 7"/>
          <p:cNvSpPr txBox="1"/>
          <p:nvPr/>
        </p:nvSpPr>
        <p:spPr>
          <a:xfrm>
            <a:off x="1020444" y="3875551"/>
            <a:ext cx="16605584" cy="3504036"/>
          </a:xfrm>
          <a:prstGeom prst="rect">
            <a:avLst/>
          </a:prstGeom>
        </p:spPr>
        <p:txBody>
          <a:bodyPr wrap="square" lIns="0" tIns="0" rIns="0" bIns="0" rtlCol="0" anchor="t">
            <a:spAutoFit/>
          </a:bodyPr>
          <a:lstStyle/>
          <a:p>
            <a:pPr>
              <a:lnSpc>
                <a:spcPct val="150000"/>
              </a:lnSpc>
            </a:pPr>
            <a:r>
              <a:rPr lang="en-US" sz="4000">
                <a:solidFill>
                  <a:srgbClr val="FFFFFF"/>
                </a:solidFill>
                <a:latin typeface="Franklin Gothic Medium" panose="020B0603020102020204" pitchFamily="34" charset="0"/>
              </a:rPr>
              <a:t>PENSION and HEALTH contributions paid on travel days. </a:t>
            </a:r>
          </a:p>
          <a:p>
            <a:pPr marL="571500" indent="-571500">
              <a:lnSpc>
                <a:spcPct val="150000"/>
              </a:lnSpc>
              <a:buFont typeface="Arial" panose="020B0604020202020204" pitchFamily="34" charset="0"/>
              <a:buChar char="•"/>
            </a:pPr>
            <a:r>
              <a:rPr lang="en-US" sz="4000">
                <a:solidFill>
                  <a:srgbClr val="FFFFFF"/>
                </a:solidFill>
                <a:latin typeface="Franklin Gothic Medium" panose="020B0603020102020204" pitchFamily="34" charset="0"/>
              </a:rPr>
              <a:t>Four (4) hours minimum </a:t>
            </a:r>
          </a:p>
          <a:p>
            <a:pPr marL="571500" indent="-571500">
              <a:lnSpc>
                <a:spcPct val="150000"/>
              </a:lnSpc>
              <a:buFont typeface="Arial" panose="020B0604020202020204" pitchFamily="34" charset="0"/>
              <a:buChar char="•"/>
            </a:pPr>
            <a:r>
              <a:rPr lang="en-US" sz="4000">
                <a:solidFill>
                  <a:srgbClr val="FFFFFF"/>
                </a:solidFill>
                <a:latin typeface="Franklin Gothic Medium" panose="020B0603020102020204" pitchFamily="34" charset="0"/>
              </a:rPr>
              <a:t>Eight (8) hours maximum</a:t>
            </a:r>
          </a:p>
          <a:p>
            <a:pPr>
              <a:lnSpc>
                <a:spcPct val="150000"/>
              </a:lnSpc>
            </a:pPr>
            <a:endParaRPr lang="en-US" sz="3600">
              <a:solidFill>
                <a:srgbClr val="FFFFFF"/>
              </a:solidFill>
              <a:latin typeface="Gotham Bold"/>
            </a:endParaRPr>
          </a:p>
        </p:txBody>
      </p:sp>
      <p:sp>
        <p:nvSpPr>
          <p:cNvPr id="8" name="AutoShape 8"/>
          <p:cNvSpPr/>
          <p:nvPr/>
        </p:nvSpPr>
        <p:spPr>
          <a:xfrm flipV="1">
            <a:off x="1020444" y="3652579"/>
            <a:ext cx="16230600" cy="19050"/>
          </a:xfrm>
          <a:prstGeom prst="line">
            <a:avLst/>
          </a:prstGeom>
          <a:ln w="38100" cap="flat">
            <a:solidFill>
              <a:srgbClr val="376BB3"/>
            </a:solidFill>
            <a:prstDash val="solid"/>
            <a:headEnd type="none" w="sm" len="sm"/>
            <a:tailEnd type="none" w="sm" len="sm"/>
          </a:ln>
        </p:spPr>
        <p:txBody>
          <a:bodyPr/>
          <a:lstStyle/>
          <a:p>
            <a:endParaRPr lang="en-US"/>
          </a:p>
        </p:txBody>
      </p:sp>
      <p:sp>
        <p:nvSpPr>
          <p:cNvPr id="10" name="TextBox 7">
            <a:extLst>
              <a:ext uri="{FF2B5EF4-FFF2-40B4-BE49-F238E27FC236}">
                <a16:creationId xmlns:a16="http://schemas.microsoft.com/office/drawing/2014/main" id="{90F25FA2-4B97-3006-3ACE-72FAE07A8E82}"/>
              </a:ext>
            </a:extLst>
          </p:cNvPr>
          <p:cNvSpPr txBox="1"/>
          <p:nvPr/>
        </p:nvSpPr>
        <p:spPr>
          <a:xfrm>
            <a:off x="832952" y="8186312"/>
            <a:ext cx="16605584" cy="626710"/>
          </a:xfrm>
          <a:prstGeom prst="rect">
            <a:avLst/>
          </a:prstGeom>
        </p:spPr>
        <p:txBody>
          <a:bodyPr wrap="square" lIns="0" tIns="0" rIns="0" bIns="0" rtlCol="0" anchor="t">
            <a:spAutoFit/>
          </a:bodyPr>
          <a:lstStyle/>
          <a:p>
            <a:pPr algn="ctr">
              <a:lnSpc>
                <a:spcPts val="5319"/>
              </a:lnSpc>
            </a:pPr>
            <a:r>
              <a:rPr lang="en-US" sz="3799">
                <a:solidFill>
                  <a:srgbClr val="FFFFFF"/>
                </a:solidFill>
                <a:latin typeface="Franklin Gothic Heavy" panose="020B0603020102020204" pitchFamily="34" charset="0"/>
              </a:rPr>
              <a:t>Previously this travel allowance did not include P&amp;H.</a:t>
            </a:r>
          </a:p>
        </p:txBody>
      </p:sp>
    </p:spTree>
    <p:extLst>
      <p:ext uri="{BB962C8B-B14F-4D97-AF65-F5344CB8AC3E}">
        <p14:creationId xmlns:p14="http://schemas.microsoft.com/office/powerpoint/2010/main" val="10391276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5" name="Freeform 3">
            <a:extLst>
              <a:ext uri="{FF2B5EF4-FFF2-40B4-BE49-F238E27FC236}">
                <a16:creationId xmlns:a16="http://schemas.microsoft.com/office/drawing/2014/main" id="{568F3033-EB21-2694-BD0B-6EABB56404CB}"/>
              </a:ext>
            </a:extLst>
          </p:cNvPr>
          <p:cNvSpPr/>
          <p:nvPr/>
        </p:nvSpPr>
        <p:spPr>
          <a:xfrm>
            <a:off x="6830698" y="258921"/>
            <a:ext cx="4626603" cy="1435842"/>
          </a:xfrm>
          <a:custGeom>
            <a:avLst/>
            <a:gdLst/>
            <a:ahLst/>
            <a:cxnLst/>
            <a:rect l="l" t="t" r="r" b="b"/>
            <a:pathLst>
              <a:path w="2885517" h="776001">
                <a:moveTo>
                  <a:pt x="73952" y="0"/>
                </a:moveTo>
                <a:lnTo>
                  <a:pt x="2811565" y="0"/>
                </a:lnTo>
                <a:cubicBezTo>
                  <a:pt x="2852407" y="0"/>
                  <a:pt x="2885517" y="33109"/>
                  <a:pt x="2885517" y="73952"/>
                </a:cubicBezTo>
                <a:lnTo>
                  <a:pt x="2885517" y="702048"/>
                </a:lnTo>
                <a:cubicBezTo>
                  <a:pt x="2885517" y="742891"/>
                  <a:pt x="2852407" y="776001"/>
                  <a:pt x="2811565" y="776001"/>
                </a:cubicBezTo>
                <a:lnTo>
                  <a:pt x="73952" y="776001"/>
                </a:lnTo>
                <a:cubicBezTo>
                  <a:pt x="33109" y="776001"/>
                  <a:pt x="0" y="742891"/>
                  <a:pt x="0" y="702048"/>
                </a:cubicBezTo>
                <a:lnTo>
                  <a:pt x="0" y="73952"/>
                </a:lnTo>
                <a:cubicBezTo>
                  <a:pt x="0" y="33109"/>
                  <a:pt x="33109" y="0"/>
                  <a:pt x="73952" y="0"/>
                </a:cubicBezTo>
                <a:close/>
              </a:path>
            </a:pathLst>
          </a:custGeom>
          <a:solidFill>
            <a:schemeClr val="bg1">
              <a:lumMod val="85000"/>
            </a:schemeClr>
          </a:solidFill>
        </p:spPr>
        <p:txBody>
          <a:bodyPr/>
          <a:lstStyle/>
          <a:p>
            <a:endParaRPr lang="en-US"/>
          </a:p>
        </p:txBody>
      </p:sp>
      <p:sp>
        <p:nvSpPr>
          <p:cNvPr id="2" name="Title 1">
            <a:extLst>
              <a:ext uri="{FF2B5EF4-FFF2-40B4-BE49-F238E27FC236}">
                <a16:creationId xmlns:a16="http://schemas.microsoft.com/office/drawing/2014/main" id="{ACF5C271-5955-5721-FA8A-5C0A0D5499FF}"/>
              </a:ext>
            </a:extLst>
          </p:cNvPr>
          <p:cNvSpPr>
            <a:spLocks noGrp="1"/>
          </p:cNvSpPr>
          <p:nvPr>
            <p:ph type="title"/>
          </p:nvPr>
        </p:nvSpPr>
        <p:spPr>
          <a:xfrm>
            <a:off x="5029200" y="1551888"/>
            <a:ext cx="8229600" cy="1143000"/>
          </a:xfrm>
        </p:spPr>
        <p:txBody>
          <a:bodyPr/>
          <a:lstStyle/>
          <a:p>
            <a:r>
              <a:rPr lang="en-US">
                <a:solidFill>
                  <a:srgbClr val="FBA619"/>
                </a:solidFill>
                <a:latin typeface="Franklin Gothic Medium" panose="020B0603020102020204" pitchFamily="34" charset="0"/>
              </a:rPr>
              <a:t>PAID SICK LEAVE</a:t>
            </a:r>
          </a:p>
        </p:txBody>
      </p:sp>
      <p:sp>
        <p:nvSpPr>
          <p:cNvPr id="3" name="Content Placeholder 2">
            <a:extLst>
              <a:ext uri="{FF2B5EF4-FFF2-40B4-BE49-F238E27FC236}">
                <a16:creationId xmlns:a16="http://schemas.microsoft.com/office/drawing/2014/main" id="{192A4781-F913-FADB-4C8B-EDADE8B89640}"/>
              </a:ext>
            </a:extLst>
          </p:cNvPr>
          <p:cNvSpPr>
            <a:spLocks noGrp="1"/>
          </p:cNvSpPr>
          <p:nvPr>
            <p:ph idx="1"/>
          </p:nvPr>
        </p:nvSpPr>
        <p:spPr>
          <a:xfrm>
            <a:off x="1919733" y="3292122"/>
            <a:ext cx="15573376" cy="6738565"/>
          </a:xfrm>
        </p:spPr>
        <p:txBody>
          <a:bodyPr>
            <a:normAutofit/>
          </a:bodyPr>
          <a:lstStyle/>
          <a:p>
            <a:pPr marL="0" indent="0">
              <a:buNone/>
            </a:pPr>
            <a:r>
              <a:rPr lang="en-US" sz="3600" b="1" u="sng" dirty="0">
                <a:solidFill>
                  <a:schemeClr val="bg1"/>
                </a:solidFill>
                <a:latin typeface="Franklin Gothic Medium" panose="020B0603020102020204" pitchFamily="34" charset="0"/>
              </a:rPr>
              <a:t>Effective Jan. 1, 2025</a:t>
            </a:r>
          </a:p>
          <a:p>
            <a:pPr marL="0" indent="0">
              <a:buNone/>
            </a:pPr>
            <a:endParaRPr lang="en-US" sz="3600" dirty="0">
              <a:solidFill>
                <a:schemeClr val="bg1"/>
              </a:solidFill>
              <a:latin typeface="Franklin Gothic Medium" panose="020B0603020102020204" pitchFamily="34" charset="0"/>
            </a:endParaRPr>
          </a:p>
          <a:p>
            <a:r>
              <a:rPr lang="en-US" sz="3600" dirty="0">
                <a:solidFill>
                  <a:schemeClr val="bg1"/>
                </a:solidFill>
                <a:latin typeface="Franklin Gothic Medium" panose="020B0603020102020204" pitchFamily="34" charset="0"/>
              </a:rPr>
              <a:t>Access to sick days after:   90 days  </a:t>
            </a:r>
            <a:r>
              <a:rPr lang="en-US" sz="3600" dirty="0">
                <a:solidFill>
                  <a:srgbClr val="FFFF00"/>
                </a:solidFill>
                <a:latin typeface="Franklin Gothic Medium" panose="020B0603020102020204" pitchFamily="34" charset="0"/>
              </a:rPr>
              <a:t>NOW 45 DAYS </a:t>
            </a:r>
          </a:p>
          <a:p>
            <a:endParaRPr lang="en-US" sz="3600" dirty="0">
              <a:solidFill>
                <a:schemeClr val="bg1"/>
              </a:solidFill>
              <a:latin typeface="Franklin Gothic Medium" panose="020B0603020102020204" pitchFamily="34" charset="0"/>
            </a:endParaRPr>
          </a:p>
          <a:p>
            <a:r>
              <a:rPr lang="en-US" sz="3600" dirty="0">
                <a:solidFill>
                  <a:schemeClr val="bg1"/>
                </a:solidFill>
                <a:latin typeface="Franklin Gothic Medium" panose="020B0603020102020204" pitchFamily="34" charset="0"/>
              </a:rPr>
              <a:t>Number of Sick Days (1 year):  6 days  </a:t>
            </a:r>
            <a:r>
              <a:rPr lang="en-US" sz="3600" dirty="0">
                <a:solidFill>
                  <a:srgbClr val="FFFF00"/>
                </a:solidFill>
                <a:latin typeface="Franklin Gothic Medium" panose="020B0603020102020204" pitchFamily="34" charset="0"/>
              </a:rPr>
              <a:t>NOW 10 DAYS (accrue 1 hour for every 30 hours worked) </a:t>
            </a:r>
          </a:p>
          <a:p>
            <a:endParaRPr lang="en-US" sz="3600" dirty="0">
              <a:solidFill>
                <a:schemeClr val="bg1"/>
              </a:solidFill>
              <a:latin typeface="Franklin Gothic Medium" panose="020B0603020102020204" pitchFamily="34" charset="0"/>
            </a:endParaRPr>
          </a:p>
          <a:p>
            <a:r>
              <a:rPr lang="en-US" sz="3600" dirty="0">
                <a:solidFill>
                  <a:schemeClr val="bg1"/>
                </a:solidFill>
                <a:latin typeface="Franklin Gothic Medium" panose="020B0603020102020204" pitchFamily="34" charset="0"/>
              </a:rPr>
              <a:t>Sick Leave Bank </a:t>
            </a:r>
            <a:r>
              <a:rPr lang="en-US" sz="2800" dirty="0">
                <a:solidFill>
                  <a:schemeClr val="bg1"/>
                </a:solidFill>
                <a:latin typeface="Franklin Gothic Medium" panose="020B0603020102020204" pitchFamily="34" charset="0"/>
              </a:rPr>
              <a:t>(Rollover Into The Follow Year):   </a:t>
            </a:r>
            <a:r>
              <a:rPr lang="en-US" sz="3600" dirty="0">
                <a:solidFill>
                  <a:schemeClr val="bg1"/>
                </a:solidFill>
                <a:latin typeface="Franklin Gothic Medium" panose="020B0603020102020204" pitchFamily="34" charset="0"/>
              </a:rPr>
              <a:t>3 days  </a:t>
            </a:r>
            <a:r>
              <a:rPr lang="en-US" sz="3600" dirty="0">
                <a:solidFill>
                  <a:srgbClr val="FFFF00"/>
                </a:solidFill>
                <a:latin typeface="Franklin Gothic Medium" panose="020B0603020102020204" pitchFamily="34" charset="0"/>
              </a:rPr>
              <a:t>NOW 5 DAYS</a:t>
            </a:r>
          </a:p>
        </p:txBody>
      </p:sp>
      <p:sp>
        <p:nvSpPr>
          <p:cNvPr id="4" name="Freeform 5">
            <a:extLst>
              <a:ext uri="{FF2B5EF4-FFF2-40B4-BE49-F238E27FC236}">
                <a16:creationId xmlns:a16="http://schemas.microsoft.com/office/drawing/2014/main" id="{0329A2FE-8945-8C1D-4C37-A6E624F47AD2}"/>
              </a:ext>
            </a:extLst>
          </p:cNvPr>
          <p:cNvSpPr/>
          <p:nvPr/>
        </p:nvSpPr>
        <p:spPr>
          <a:xfrm>
            <a:off x="6830698" y="268790"/>
            <a:ext cx="4626602" cy="1435842"/>
          </a:xfrm>
          <a:custGeom>
            <a:avLst/>
            <a:gdLst/>
            <a:ahLst/>
            <a:cxnLst/>
            <a:rect l="l" t="t" r="r" b="b"/>
            <a:pathLst>
              <a:path w="4626602" h="1435842">
                <a:moveTo>
                  <a:pt x="0" y="0"/>
                </a:moveTo>
                <a:lnTo>
                  <a:pt x="4626602" y="0"/>
                </a:lnTo>
                <a:lnTo>
                  <a:pt x="4626602" y="1435841"/>
                </a:lnTo>
                <a:lnTo>
                  <a:pt x="0" y="1435841"/>
                </a:lnTo>
                <a:lnTo>
                  <a:pt x="0" y="0"/>
                </a:lnTo>
                <a:close/>
              </a:path>
            </a:pathLst>
          </a:custGeom>
          <a:blipFill>
            <a:blip r:embed="rId3"/>
            <a:stretch>
              <a:fillRect/>
            </a:stretch>
          </a:blipFill>
        </p:spPr>
        <p:txBody>
          <a:bodyPr/>
          <a:lstStyle/>
          <a:p>
            <a:endParaRPr lang="en-US"/>
          </a:p>
        </p:txBody>
      </p:sp>
      <p:sp>
        <p:nvSpPr>
          <p:cNvPr id="6" name="AutoShape 8">
            <a:extLst>
              <a:ext uri="{FF2B5EF4-FFF2-40B4-BE49-F238E27FC236}">
                <a16:creationId xmlns:a16="http://schemas.microsoft.com/office/drawing/2014/main" id="{D1C30110-EE69-BCE1-B26D-6AC08382D453}"/>
              </a:ext>
            </a:extLst>
          </p:cNvPr>
          <p:cNvSpPr/>
          <p:nvPr/>
        </p:nvSpPr>
        <p:spPr>
          <a:xfrm flipV="1">
            <a:off x="1128713" y="2733568"/>
            <a:ext cx="16230600" cy="19050"/>
          </a:xfrm>
          <a:prstGeom prst="line">
            <a:avLst/>
          </a:prstGeom>
          <a:ln w="38100" cap="flat">
            <a:solidFill>
              <a:srgbClr val="376BB3"/>
            </a:solidFill>
            <a:prstDash val="solid"/>
            <a:headEnd type="none" w="sm" len="sm"/>
            <a:tailEnd type="none" w="sm" len="sm"/>
          </a:ln>
        </p:spPr>
        <p:txBody>
          <a:bodyPr/>
          <a:lstStyle/>
          <a:p>
            <a:endParaRPr lang="en-US"/>
          </a:p>
        </p:txBody>
      </p:sp>
      <p:cxnSp>
        <p:nvCxnSpPr>
          <p:cNvPr id="27" name="Straight Connector 26">
            <a:extLst>
              <a:ext uri="{FF2B5EF4-FFF2-40B4-BE49-F238E27FC236}">
                <a16:creationId xmlns:a16="http://schemas.microsoft.com/office/drawing/2014/main" id="{7200B87C-8951-837B-6844-24BFA211592C}"/>
              </a:ext>
            </a:extLst>
          </p:cNvPr>
          <p:cNvCxnSpPr>
            <a:cxnSpLocks/>
          </p:cNvCxnSpPr>
          <p:nvPr/>
        </p:nvCxnSpPr>
        <p:spPr>
          <a:xfrm>
            <a:off x="7483168" y="4916556"/>
            <a:ext cx="1683026" cy="0"/>
          </a:xfrm>
          <a:prstGeom prst="line">
            <a:avLst/>
          </a:prstGeom>
          <a:ln w="57150">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31" name="Straight Connector 30">
            <a:extLst>
              <a:ext uri="{FF2B5EF4-FFF2-40B4-BE49-F238E27FC236}">
                <a16:creationId xmlns:a16="http://schemas.microsoft.com/office/drawing/2014/main" id="{532EB2E3-EA5D-3D2B-A2A7-2069428D088F}"/>
              </a:ext>
            </a:extLst>
          </p:cNvPr>
          <p:cNvCxnSpPr>
            <a:cxnSpLocks/>
          </p:cNvCxnSpPr>
          <p:nvPr/>
        </p:nvCxnSpPr>
        <p:spPr>
          <a:xfrm>
            <a:off x="8275186" y="6301408"/>
            <a:ext cx="1527720" cy="0"/>
          </a:xfrm>
          <a:prstGeom prst="line">
            <a:avLst/>
          </a:prstGeom>
          <a:ln w="57150">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34" name="Straight Connector 33">
            <a:extLst>
              <a:ext uri="{FF2B5EF4-FFF2-40B4-BE49-F238E27FC236}">
                <a16:creationId xmlns:a16="http://schemas.microsoft.com/office/drawing/2014/main" id="{263CA4FB-E338-02C0-9308-E1D38BCE1025}"/>
              </a:ext>
            </a:extLst>
          </p:cNvPr>
          <p:cNvCxnSpPr>
            <a:cxnSpLocks/>
          </p:cNvCxnSpPr>
          <p:nvPr/>
        </p:nvCxnSpPr>
        <p:spPr>
          <a:xfrm>
            <a:off x="10561983" y="8171326"/>
            <a:ext cx="1331080" cy="0"/>
          </a:xfrm>
          <a:prstGeom prst="line">
            <a:avLst/>
          </a:prstGeom>
          <a:ln w="57150">
            <a:solidFill>
              <a:srgbClr val="FF0000"/>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0652138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B0AF08B-FE07-6DD7-33A8-3CB88CF9B075}"/>
              </a:ext>
            </a:extLst>
          </p:cNvPr>
          <p:cNvGrpSpPr/>
          <p:nvPr/>
        </p:nvGrpSpPr>
        <p:grpSpPr>
          <a:xfrm>
            <a:off x="6821834" y="561469"/>
            <a:ext cx="4644332" cy="1138446"/>
            <a:chOff x="6482705" y="1587136"/>
            <a:chExt cx="5339101" cy="1435842"/>
          </a:xfrm>
        </p:grpSpPr>
        <p:grpSp>
          <p:nvGrpSpPr>
            <p:cNvPr id="2" name="Group 2"/>
            <p:cNvGrpSpPr/>
            <p:nvPr/>
          </p:nvGrpSpPr>
          <p:grpSpPr>
            <a:xfrm>
              <a:off x="6482705" y="1587136"/>
              <a:ext cx="5339101" cy="1435842"/>
              <a:chOff x="0" y="0"/>
              <a:chExt cx="2885517" cy="776001"/>
            </a:xfrm>
          </p:grpSpPr>
          <p:sp>
            <p:nvSpPr>
              <p:cNvPr id="3" name="Freeform 3"/>
              <p:cNvSpPr/>
              <p:nvPr/>
            </p:nvSpPr>
            <p:spPr>
              <a:xfrm>
                <a:off x="0" y="0"/>
                <a:ext cx="2885517" cy="776001"/>
              </a:xfrm>
              <a:custGeom>
                <a:avLst/>
                <a:gdLst/>
                <a:ahLst/>
                <a:cxnLst/>
                <a:rect l="l" t="t" r="r" b="b"/>
                <a:pathLst>
                  <a:path w="2885517" h="776001">
                    <a:moveTo>
                      <a:pt x="73952" y="0"/>
                    </a:moveTo>
                    <a:lnTo>
                      <a:pt x="2811565" y="0"/>
                    </a:lnTo>
                    <a:cubicBezTo>
                      <a:pt x="2852407" y="0"/>
                      <a:pt x="2885517" y="33109"/>
                      <a:pt x="2885517" y="73952"/>
                    </a:cubicBezTo>
                    <a:lnTo>
                      <a:pt x="2885517" y="702048"/>
                    </a:lnTo>
                    <a:cubicBezTo>
                      <a:pt x="2885517" y="742891"/>
                      <a:pt x="2852407" y="776001"/>
                      <a:pt x="2811565" y="776001"/>
                    </a:cubicBezTo>
                    <a:lnTo>
                      <a:pt x="73952" y="776001"/>
                    </a:lnTo>
                    <a:cubicBezTo>
                      <a:pt x="33109" y="776001"/>
                      <a:pt x="0" y="742891"/>
                      <a:pt x="0" y="702048"/>
                    </a:cubicBezTo>
                    <a:lnTo>
                      <a:pt x="0" y="73952"/>
                    </a:lnTo>
                    <a:cubicBezTo>
                      <a:pt x="0" y="33109"/>
                      <a:pt x="33109" y="0"/>
                      <a:pt x="73952" y="0"/>
                    </a:cubicBezTo>
                    <a:close/>
                  </a:path>
                </a:pathLst>
              </a:custGeom>
              <a:solidFill>
                <a:srgbClr val="FFFFFF"/>
              </a:solidFill>
            </p:spPr>
            <p:txBody>
              <a:bodyPr/>
              <a:lstStyle/>
              <a:p>
                <a:endParaRPr lang="en-US"/>
              </a:p>
            </p:txBody>
          </p:sp>
          <p:sp>
            <p:nvSpPr>
              <p:cNvPr id="4" name="TextBox 4"/>
              <p:cNvSpPr txBox="1"/>
              <p:nvPr/>
            </p:nvSpPr>
            <p:spPr>
              <a:xfrm>
                <a:off x="0" y="-38100"/>
                <a:ext cx="2885517" cy="814101"/>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6830699" y="1587136"/>
              <a:ext cx="4626602" cy="1435842"/>
            </a:xfrm>
            <a:custGeom>
              <a:avLst/>
              <a:gdLst/>
              <a:ahLst/>
              <a:cxnLst/>
              <a:rect l="l" t="t" r="r" b="b"/>
              <a:pathLst>
                <a:path w="4626602" h="1435842">
                  <a:moveTo>
                    <a:pt x="0" y="0"/>
                  </a:moveTo>
                  <a:lnTo>
                    <a:pt x="4626602" y="0"/>
                  </a:lnTo>
                  <a:lnTo>
                    <a:pt x="4626602" y="1435841"/>
                  </a:lnTo>
                  <a:lnTo>
                    <a:pt x="0" y="1435841"/>
                  </a:lnTo>
                  <a:lnTo>
                    <a:pt x="0" y="0"/>
                  </a:lnTo>
                  <a:close/>
                </a:path>
              </a:pathLst>
            </a:custGeom>
            <a:blipFill>
              <a:blip r:embed="rId3"/>
              <a:stretch>
                <a:fillRect/>
              </a:stretch>
            </a:blipFill>
          </p:spPr>
          <p:txBody>
            <a:bodyPr/>
            <a:lstStyle/>
            <a:p>
              <a:endParaRPr lang="en-US"/>
            </a:p>
          </p:txBody>
        </p:sp>
      </p:grpSp>
      <p:sp>
        <p:nvSpPr>
          <p:cNvPr id="6" name="TextBox 6"/>
          <p:cNvSpPr txBox="1"/>
          <p:nvPr/>
        </p:nvSpPr>
        <p:spPr>
          <a:xfrm>
            <a:off x="5525122" y="1991276"/>
            <a:ext cx="7476296" cy="814454"/>
          </a:xfrm>
          <a:prstGeom prst="rect">
            <a:avLst/>
          </a:prstGeom>
        </p:spPr>
        <p:txBody>
          <a:bodyPr lIns="0" tIns="0" rIns="0" bIns="0" rtlCol="0" anchor="t">
            <a:spAutoFit/>
          </a:bodyPr>
          <a:lstStyle/>
          <a:p>
            <a:pPr algn="ctr">
              <a:lnSpc>
                <a:spcPts val="6859"/>
              </a:lnSpc>
            </a:pPr>
            <a:r>
              <a:rPr lang="en-US" sz="4899">
                <a:solidFill>
                  <a:srgbClr val="F9A61D"/>
                </a:solidFill>
                <a:latin typeface="Franklin Gothic Medium" panose="020B0603020102020204" pitchFamily="34" charset="0"/>
              </a:rPr>
              <a:t>BEREAVEMENT LEAVE</a:t>
            </a:r>
          </a:p>
        </p:txBody>
      </p:sp>
      <p:sp>
        <p:nvSpPr>
          <p:cNvPr id="7" name="TextBox 7"/>
          <p:cNvSpPr txBox="1"/>
          <p:nvPr/>
        </p:nvSpPr>
        <p:spPr>
          <a:xfrm>
            <a:off x="1028700" y="3657661"/>
            <a:ext cx="16230600" cy="4277646"/>
          </a:xfrm>
          <a:prstGeom prst="rect">
            <a:avLst/>
          </a:prstGeom>
        </p:spPr>
        <p:txBody>
          <a:bodyPr wrap="square" lIns="0" tIns="0" rIns="0" bIns="0" rtlCol="0" anchor="t">
            <a:spAutoFit/>
          </a:bodyPr>
          <a:lstStyle/>
          <a:p>
            <a:pPr>
              <a:lnSpc>
                <a:spcPct val="150000"/>
              </a:lnSpc>
            </a:pPr>
            <a:r>
              <a:rPr lang="en-US" sz="3799">
                <a:solidFill>
                  <a:srgbClr val="FFFFFF"/>
                </a:solidFill>
                <a:latin typeface="Franklin Gothic Medium" panose="020B0603020102020204" pitchFamily="34" charset="0"/>
              </a:rPr>
              <a:t>In the event of the death of a family member of regularly scheduled employee, the employee shall be allowed up to </a:t>
            </a:r>
            <a:r>
              <a:rPr lang="en-US" sz="3799">
                <a:solidFill>
                  <a:srgbClr val="FFFF00"/>
                </a:solidFill>
                <a:latin typeface="Franklin Gothic Medium" panose="020B0603020102020204" pitchFamily="34" charset="0"/>
              </a:rPr>
              <a:t>three (3) days of paid (8 hours) </a:t>
            </a:r>
            <a:r>
              <a:rPr lang="en-US" sz="3799">
                <a:solidFill>
                  <a:srgbClr val="FFFFFF"/>
                </a:solidFill>
                <a:latin typeface="Franklin Gothic Medium" panose="020B0603020102020204" pitchFamily="34" charset="0"/>
              </a:rPr>
              <a:t>bereavement leave, with job protections upon your return.</a:t>
            </a:r>
          </a:p>
          <a:p>
            <a:pPr>
              <a:lnSpc>
                <a:spcPct val="150000"/>
              </a:lnSpc>
            </a:pPr>
            <a:endParaRPr lang="en-US" sz="3799">
              <a:solidFill>
                <a:srgbClr val="FFFFFF"/>
              </a:solidFill>
              <a:latin typeface="Franklin Gothic Medium" panose="020B0603020102020204" pitchFamily="34" charset="0"/>
            </a:endParaRPr>
          </a:p>
          <a:p>
            <a:pPr>
              <a:lnSpc>
                <a:spcPct val="150000"/>
              </a:lnSpc>
            </a:pPr>
            <a:r>
              <a:rPr lang="en-US" sz="3799">
                <a:solidFill>
                  <a:srgbClr val="FFFFFF"/>
                </a:solidFill>
                <a:latin typeface="Franklin Gothic Medium" panose="020B0603020102020204" pitchFamily="34" charset="0"/>
              </a:rPr>
              <a:t>On-Call paid 1/5</a:t>
            </a:r>
            <a:r>
              <a:rPr lang="en-US" sz="3799" baseline="30000">
                <a:solidFill>
                  <a:srgbClr val="FFFFFF"/>
                </a:solidFill>
                <a:latin typeface="Franklin Gothic Medium" panose="020B0603020102020204" pitchFamily="34" charset="0"/>
              </a:rPr>
              <a:t>th</a:t>
            </a:r>
            <a:r>
              <a:rPr lang="en-US" sz="3799">
                <a:solidFill>
                  <a:srgbClr val="FFFFFF"/>
                </a:solidFill>
                <a:latin typeface="Franklin Gothic Medium" panose="020B0603020102020204" pitchFamily="34" charset="0"/>
              </a:rPr>
              <a:t> of the employees weekly or 1/6</a:t>
            </a:r>
            <a:r>
              <a:rPr lang="en-US" sz="3799" baseline="30000">
                <a:solidFill>
                  <a:srgbClr val="FFFFFF"/>
                </a:solidFill>
                <a:latin typeface="Franklin Gothic Medium" panose="020B0603020102020204" pitchFamily="34" charset="0"/>
              </a:rPr>
              <a:t>th</a:t>
            </a:r>
            <a:r>
              <a:rPr lang="en-US" sz="3799">
                <a:solidFill>
                  <a:srgbClr val="FFFFFF"/>
                </a:solidFill>
                <a:latin typeface="Franklin Gothic Medium" panose="020B0603020102020204" pitchFamily="34" charset="0"/>
              </a:rPr>
              <a:t> for distant location. </a:t>
            </a:r>
          </a:p>
        </p:txBody>
      </p:sp>
      <p:sp>
        <p:nvSpPr>
          <p:cNvPr id="8" name="AutoShape 8"/>
          <p:cNvSpPr/>
          <p:nvPr/>
        </p:nvSpPr>
        <p:spPr>
          <a:xfrm flipV="1">
            <a:off x="1028700" y="3097091"/>
            <a:ext cx="16230600" cy="19050"/>
          </a:xfrm>
          <a:prstGeom prst="line">
            <a:avLst/>
          </a:prstGeom>
          <a:ln w="38100" cap="flat">
            <a:solidFill>
              <a:srgbClr val="376BB3"/>
            </a:solidFill>
            <a:prstDash val="solid"/>
            <a:headEnd type="none" w="sm" len="sm"/>
            <a:tailEnd type="none" w="sm" len="sm"/>
          </a:ln>
        </p:spPr>
        <p:txBody>
          <a:bodyPr/>
          <a:lstStyle/>
          <a:p>
            <a:endParaRPr lang="en-US"/>
          </a:p>
        </p:txBody>
      </p:sp>
    </p:spTree>
    <p:extLst>
      <p:ext uri="{BB962C8B-B14F-4D97-AF65-F5344CB8AC3E}">
        <p14:creationId xmlns:p14="http://schemas.microsoft.com/office/powerpoint/2010/main" val="27531681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5" name="Freeform 3">
            <a:extLst>
              <a:ext uri="{FF2B5EF4-FFF2-40B4-BE49-F238E27FC236}">
                <a16:creationId xmlns:a16="http://schemas.microsoft.com/office/drawing/2014/main" id="{A6FB6AAA-5C48-2708-3B01-42D6AC8652FE}"/>
              </a:ext>
            </a:extLst>
          </p:cNvPr>
          <p:cNvSpPr/>
          <p:nvPr/>
        </p:nvSpPr>
        <p:spPr>
          <a:xfrm>
            <a:off x="6474449" y="116046"/>
            <a:ext cx="5339101" cy="1435842"/>
          </a:xfrm>
          <a:custGeom>
            <a:avLst/>
            <a:gdLst/>
            <a:ahLst/>
            <a:cxnLst/>
            <a:rect l="l" t="t" r="r" b="b"/>
            <a:pathLst>
              <a:path w="2885517" h="776001">
                <a:moveTo>
                  <a:pt x="73952" y="0"/>
                </a:moveTo>
                <a:lnTo>
                  <a:pt x="2811565" y="0"/>
                </a:lnTo>
                <a:cubicBezTo>
                  <a:pt x="2852407" y="0"/>
                  <a:pt x="2885517" y="33109"/>
                  <a:pt x="2885517" y="73952"/>
                </a:cubicBezTo>
                <a:lnTo>
                  <a:pt x="2885517" y="702048"/>
                </a:lnTo>
                <a:cubicBezTo>
                  <a:pt x="2885517" y="742891"/>
                  <a:pt x="2852407" y="776001"/>
                  <a:pt x="2811565" y="776001"/>
                </a:cubicBezTo>
                <a:lnTo>
                  <a:pt x="73952" y="776001"/>
                </a:lnTo>
                <a:cubicBezTo>
                  <a:pt x="33109" y="776001"/>
                  <a:pt x="0" y="742891"/>
                  <a:pt x="0" y="702048"/>
                </a:cubicBezTo>
                <a:lnTo>
                  <a:pt x="0" y="73952"/>
                </a:lnTo>
                <a:cubicBezTo>
                  <a:pt x="0" y="33109"/>
                  <a:pt x="33109" y="0"/>
                  <a:pt x="73952" y="0"/>
                </a:cubicBezTo>
                <a:close/>
              </a:path>
            </a:pathLst>
          </a:custGeom>
          <a:solidFill>
            <a:srgbClr val="FFFFFF"/>
          </a:solidFill>
        </p:spPr>
        <p:txBody>
          <a:bodyPr/>
          <a:lstStyle/>
          <a:p>
            <a:endParaRPr lang="en-US"/>
          </a:p>
        </p:txBody>
      </p:sp>
      <p:sp>
        <p:nvSpPr>
          <p:cNvPr id="2" name="Title 1">
            <a:extLst>
              <a:ext uri="{FF2B5EF4-FFF2-40B4-BE49-F238E27FC236}">
                <a16:creationId xmlns:a16="http://schemas.microsoft.com/office/drawing/2014/main" id="{ACF5C271-5955-5721-FA8A-5C0A0D5499FF}"/>
              </a:ext>
            </a:extLst>
          </p:cNvPr>
          <p:cNvSpPr>
            <a:spLocks noGrp="1"/>
          </p:cNvSpPr>
          <p:nvPr>
            <p:ph type="title"/>
          </p:nvPr>
        </p:nvSpPr>
        <p:spPr>
          <a:xfrm>
            <a:off x="5029200" y="1551888"/>
            <a:ext cx="8229600" cy="1143000"/>
          </a:xfrm>
        </p:spPr>
        <p:txBody>
          <a:bodyPr/>
          <a:lstStyle/>
          <a:p>
            <a:r>
              <a:rPr lang="en-US">
                <a:solidFill>
                  <a:srgbClr val="FBA619"/>
                </a:solidFill>
                <a:latin typeface="Franklin Gothic Medium" panose="020B0603020102020204" pitchFamily="34" charset="0"/>
              </a:rPr>
              <a:t>SEVERANCE PAY</a:t>
            </a:r>
          </a:p>
        </p:txBody>
      </p:sp>
      <p:sp>
        <p:nvSpPr>
          <p:cNvPr id="3" name="Content Placeholder 2">
            <a:extLst>
              <a:ext uri="{FF2B5EF4-FFF2-40B4-BE49-F238E27FC236}">
                <a16:creationId xmlns:a16="http://schemas.microsoft.com/office/drawing/2014/main" id="{192A4781-F913-FADB-4C8B-EDADE8B89640}"/>
              </a:ext>
            </a:extLst>
          </p:cNvPr>
          <p:cNvSpPr>
            <a:spLocks noGrp="1"/>
          </p:cNvSpPr>
          <p:nvPr>
            <p:ph idx="1"/>
          </p:nvPr>
        </p:nvSpPr>
        <p:spPr>
          <a:xfrm>
            <a:off x="755374" y="2987730"/>
            <a:ext cx="16962781" cy="6285845"/>
          </a:xfrm>
        </p:spPr>
        <p:txBody>
          <a:bodyPr/>
          <a:lstStyle/>
          <a:p>
            <a:pPr marL="0" indent="0">
              <a:buNone/>
            </a:pPr>
            <a:endParaRPr lang="en-US" sz="2800">
              <a:solidFill>
                <a:schemeClr val="bg1">
                  <a:lumMod val="95000"/>
                </a:schemeClr>
              </a:solidFill>
              <a:effectLst/>
              <a:latin typeface="Franklin Gothic Medium" panose="020B0603020102020204" pitchFamily="34" charset="0"/>
              <a:ea typeface="Calibri" panose="020F0502020204030204" pitchFamily="34" charset="0"/>
            </a:endParaRPr>
          </a:p>
          <a:p>
            <a:r>
              <a:rPr lang="en-US">
                <a:solidFill>
                  <a:schemeClr val="bg1">
                    <a:lumMod val="95000"/>
                  </a:schemeClr>
                </a:solidFill>
                <a:effectLst/>
                <a:latin typeface="Franklin Gothic Medium" panose="020B0603020102020204" pitchFamily="34" charset="0"/>
                <a:ea typeface="Calibri" panose="020F0502020204030204" pitchFamily="34" charset="0"/>
              </a:rPr>
              <a:t>A “qualified year” for Severance Pay requires </a:t>
            </a:r>
            <a:r>
              <a:rPr lang="en-US" b="1">
                <a:solidFill>
                  <a:schemeClr val="bg1">
                    <a:lumMod val="95000"/>
                  </a:schemeClr>
                </a:solidFill>
                <a:effectLst/>
                <a:latin typeface="Franklin Gothic Medium" panose="020B0603020102020204" pitchFamily="34" charset="0"/>
                <a:ea typeface="Calibri" panose="020F0502020204030204" pitchFamily="34" charset="0"/>
              </a:rPr>
              <a:t>200 </a:t>
            </a:r>
            <a:r>
              <a:rPr lang="en-US">
                <a:solidFill>
                  <a:schemeClr val="bg1">
                    <a:lumMod val="95000"/>
                  </a:schemeClr>
                </a:solidFill>
                <a:effectLst/>
                <a:latin typeface="Franklin Gothic Medium" panose="020B0603020102020204" pitchFamily="34" charset="0"/>
                <a:ea typeface="Calibri" panose="020F0502020204030204" pitchFamily="34" charset="0"/>
              </a:rPr>
              <a:t>work shifts.  </a:t>
            </a:r>
            <a:r>
              <a:rPr lang="en-US">
                <a:solidFill>
                  <a:srgbClr val="FFFF00"/>
                </a:solidFill>
                <a:effectLst/>
                <a:latin typeface="Franklin Gothic Medium" panose="020B0603020102020204" pitchFamily="34" charset="0"/>
                <a:ea typeface="Calibri" panose="020F0502020204030204" pitchFamily="34" charset="0"/>
              </a:rPr>
              <a:t>NOW </a:t>
            </a:r>
            <a:r>
              <a:rPr lang="en-US">
                <a:solidFill>
                  <a:srgbClr val="FFFF00"/>
                </a:solidFill>
                <a:latin typeface="Franklin Gothic Medium" panose="020B0603020102020204" pitchFamily="34" charset="0"/>
                <a:ea typeface="Calibri" panose="020F0502020204030204" pitchFamily="34" charset="0"/>
              </a:rPr>
              <a:t>REDUCED TO 170. </a:t>
            </a:r>
          </a:p>
          <a:p>
            <a:endParaRPr lang="en-US">
              <a:solidFill>
                <a:srgbClr val="FFFF00"/>
              </a:solidFill>
              <a:latin typeface="Franklin Gothic Medium" panose="020B0603020102020204" pitchFamily="34" charset="0"/>
              <a:ea typeface="Calibri" panose="020F0502020204030204" pitchFamily="34" charset="0"/>
            </a:endParaRPr>
          </a:p>
          <a:p>
            <a:pPr marL="0" indent="0">
              <a:buNone/>
            </a:pPr>
            <a:endParaRPr lang="en-US" sz="2800">
              <a:solidFill>
                <a:srgbClr val="FFFF00"/>
              </a:solidFill>
              <a:latin typeface="Franklin Gothic Medium" panose="020B0603020102020204" pitchFamily="34" charset="0"/>
              <a:ea typeface="Calibri" panose="020F0502020204030204" pitchFamily="34" charset="0"/>
            </a:endParaRPr>
          </a:p>
          <a:p>
            <a:pPr>
              <a:lnSpc>
                <a:spcPct val="150000"/>
              </a:lnSpc>
            </a:pPr>
            <a:r>
              <a:rPr lang="en-US">
                <a:solidFill>
                  <a:schemeClr val="bg1">
                    <a:lumMod val="95000"/>
                  </a:schemeClr>
                </a:solidFill>
                <a:latin typeface="Franklin Gothic Medium" panose="020B0603020102020204" pitchFamily="34" charset="0"/>
                <a:ea typeface="Calibri" panose="020F0502020204030204" pitchFamily="34" charset="0"/>
              </a:rPr>
              <a:t>E</a:t>
            </a:r>
            <a:r>
              <a:rPr lang="en-US">
                <a:solidFill>
                  <a:schemeClr val="bg1">
                    <a:lumMod val="95000"/>
                  </a:schemeClr>
                </a:solidFill>
                <a:effectLst/>
                <a:latin typeface="Franklin Gothic Medium" panose="020B0603020102020204" pitchFamily="34" charset="0"/>
                <a:ea typeface="Calibri" panose="020F0502020204030204" pitchFamily="34" charset="0"/>
              </a:rPr>
              <a:t>mployees with 12 or more qualified years, they will receive an </a:t>
            </a:r>
            <a:r>
              <a:rPr lang="en-US" b="1">
                <a:solidFill>
                  <a:srgbClr val="FFFF00"/>
                </a:solidFill>
                <a:effectLst/>
                <a:latin typeface="Franklin Gothic Medium" panose="020B0603020102020204" pitchFamily="34" charset="0"/>
                <a:ea typeface="Calibri" panose="020F0502020204030204" pitchFamily="34" charset="0"/>
              </a:rPr>
              <a:t>ADDITIONAL 25% </a:t>
            </a:r>
            <a:r>
              <a:rPr lang="en-US">
                <a:solidFill>
                  <a:schemeClr val="bg1">
                    <a:lumMod val="95000"/>
                  </a:schemeClr>
                </a:solidFill>
                <a:effectLst/>
                <a:latin typeface="Franklin Gothic Medium" panose="020B0603020102020204" pitchFamily="34" charset="0"/>
                <a:ea typeface="Calibri" panose="020F0502020204030204" pitchFamily="34" charset="0"/>
              </a:rPr>
              <a:t>of the applicable severance pay.</a:t>
            </a:r>
          </a:p>
          <a:p>
            <a:endParaRPr lang="en-US" sz="1800">
              <a:solidFill>
                <a:schemeClr val="bg1">
                  <a:lumMod val="95000"/>
                </a:schemeClr>
              </a:solidFill>
              <a:effectLst/>
              <a:latin typeface="Times New Roman" panose="02020603050405020304" pitchFamily="18" charset="0"/>
              <a:ea typeface="Calibri" panose="020F0502020204030204" pitchFamily="34" charset="0"/>
            </a:endParaRPr>
          </a:p>
          <a:p>
            <a:endParaRPr lang="en-US" sz="1800">
              <a:solidFill>
                <a:schemeClr val="bg1">
                  <a:lumMod val="95000"/>
                </a:schemeClr>
              </a:solidFill>
              <a:effectLst/>
              <a:latin typeface="Times New Roman" panose="02020603050405020304" pitchFamily="18" charset="0"/>
              <a:ea typeface="Calibri" panose="020F0502020204030204" pitchFamily="34" charset="0"/>
            </a:endParaRPr>
          </a:p>
          <a:p>
            <a:pPr>
              <a:lnSpc>
                <a:spcPct val="150000"/>
              </a:lnSpc>
            </a:pPr>
            <a:r>
              <a:rPr lang="en-US" sz="2800" b="1" u="sng">
                <a:solidFill>
                  <a:schemeClr val="bg1">
                    <a:lumMod val="95000"/>
                  </a:schemeClr>
                </a:solidFill>
                <a:latin typeface="Franklin Gothic Medium" panose="020B0603020102020204" pitchFamily="34" charset="0"/>
                <a:ea typeface="Calibri" panose="020F0502020204030204" pitchFamily="34" charset="0"/>
              </a:rPr>
              <a:t>FOR 2023 ONLY:</a:t>
            </a:r>
            <a:r>
              <a:rPr lang="en-US" sz="2800" b="1">
                <a:solidFill>
                  <a:schemeClr val="bg1">
                    <a:lumMod val="95000"/>
                  </a:schemeClr>
                </a:solidFill>
                <a:latin typeface="Franklin Gothic Medium" panose="020B0603020102020204" pitchFamily="34" charset="0"/>
                <a:ea typeface="Calibri" panose="020F0502020204030204" pitchFamily="34" charset="0"/>
              </a:rPr>
              <a:t>  </a:t>
            </a:r>
            <a:r>
              <a:rPr lang="en-US" sz="2800">
                <a:solidFill>
                  <a:schemeClr val="bg1">
                    <a:lumMod val="95000"/>
                  </a:schemeClr>
                </a:solidFill>
                <a:latin typeface="Franklin Gothic Medium" panose="020B0603020102020204" pitchFamily="34" charset="0"/>
                <a:ea typeface="Calibri" panose="020F0502020204030204" pitchFamily="34" charset="0"/>
              </a:rPr>
              <a:t>A “qualified year” for purposes of Severance Pay shall be eased, an employee only needs to have </a:t>
            </a:r>
            <a:r>
              <a:rPr lang="en-US" sz="2800" b="1" u="sng">
                <a:solidFill>
                  <a:schemeClr val="bg1">
                    <a:lumMod val="95000"/>
                  </a:schemeClr>
                </a:solidFill>
                <a:latin typeface="Franklin Gothic Medium" panose="020B0603020102020204" pitchFamily="34" charset="0"/>
                <a:ea typeface="Calibri" panose="020F0502020204030204" pitchFamily="34" charset="0"/>
              </a:rPr>
              <a:t>worked 94 days </a:t>
            </a:r>
            <a:r>
              <a:rPr lang="en-US" sz="2800">
                <a:solidFill>
                  <a:schemeClr val="bg1">
                    <a:lumMod val="95000"/>
                  </a:schemeClr>
                </a:solidFill>
                <a:latin typeface="Franklin Gothic Medium" panose="020B0603020102020204" pitchFamily="34" charset="0"/>
                <a:ea typeface="Calibri" panose="020F0502020204030204" pitchFamily="34" charset="0"/>
              </a:rPr>
              <a:t>within that year. </a:t>
            </a:r>
          </a:p>
          <a:p>
            <a:endParaRPr lang="en-US"/>
          </a:p>
        </p:txBody>
      </p:sp>
      <p:sp>
        <p:nvSpPr>
          <p:cNvPr id="4" name="Freeform 5">
            <a:extLst>
              <a:ext uri="{FF2B5EF4-FFF2-40B4-BE49-F238E27FC236}">
                <a16:creationId xmlns:a16="http://schemas.microsoft.com/office/drawing/2014/main" id="{0329A2FE-8945-8C1D-4C37-A6E624F47AD2}"/>
              </a:ext>
            </a:extLst>
          </p:cNvPr>
          <p:cNvSpPr/>
          <p:nvPr/>
        </p:nvSpPr>
        <p:spPr>
          <a:xfrm>
            <a:off x="6838954" y="116046"/>
            <a:ext cx="4626602" cy="1435842"/>
          </a:xfrm>
          <a:custGeom>
            <a:avLst/>
            <a:gdLst/>
            <a:ahLst/>
            <a:cxnLst/>
            <a:rect l="l" t="t" r="r" b="b"/>
            <a:pathLst>
              <a:path w="4626602" h="1435842">
                <a:moveTo>
                  <a:pt x="0" y="0"/>
                </a:moveTo>
                <a:lnTo>
                  <a:pt x="4626602" y="0"/>
                </a:lnTo>
                <a:lnTo>
                  <a:pt x="4626602" y="1435841"/>
                </a:lnTo>
                <a:lnTo>
                  <a:pt x="0" y="1435841"/>
                </a:lnTo>
                <a:lnTo>
                  <a:pt x="0" y="0"/>
                </a:lnTo>
                <a:close/>
              </a:path>
            </a:pathLst>
          </a:custGeom>
          <a:blipFill>
            <a:blip r:embed="rId3"/>
            <a:stretch>
              <a:fillRect/>
            </a:stretch>
          </a:blipFill>
        </p:spPr>
        <p:txBody>
          <a:bodyPr/>
          <a:lstStyle/>
          <a:p>
            <a:endParaRPr lang="en-US"/>
          </a:p>
        </p:txBody>
      </p:sp>
      <p:sp>
        <p:nvSpPr>
          <p:cNvPr id="6" name="AutoShape 8">
            <a:extLst>
              <a:ext uri="{FF2B5EF4-FFF2-40B4-BE49-F238E27FC236}">
                <a16:creationId xmlns:a16="http://schemas.microsoft.com/office/drawing/2014/main" id="{03F57365-67C7-19D1-9F88-C59AD311C26D}"/>
              </a:ext>
            </a:extLst>
          </p:cNvPr>
          <p:cNvSpPr/>
          <p:nvPr/>
        </p:nvSpPr>
        <p:spPr>
          <a:xfrm flipV="1">
            <a:off x="1200977" y="2652727"/>
            <a:ext cx="16230600" cy="19050"/>
          </a:xfrm>
          <a:prstGeom prst="line">
            <a:avLst/>
          </a:prstGeom>
          <a:ln w="38100" cap="flat">
            <a:solidFill>
              <a:srgbClr val="376BB3"/>
            </a:solidFill>
            <a:prstDash val="solid"/>
            <a:headEnd type="none" w="sm" len="sm"/>
            <a:tailEnd type="none" w="sm" len="sm"/>
          </a:ln>
        </p:spPr>
        <p:txBody>
          <a:bodyPr/>
          <a:lstStyle/>
          <a:p>
            <a:endParaRPr lang="en-US"/>
          </a:p>
        </p:txBody>
      </p:sp>
      <p:cxnSp>
        <p:nvCxnSpPr>
          <p:cNvPr id="7" name="Straight Connector 6">
            <a:extLst>
              <a:ext uri="{FF2B5EF4-FFF2-40B4-BE49-F238E27FC236}">
                <a16:creationId xmlns:a16="http://schemas.microsoft.com/office/drawing/2014/main" id="{4A9566AA-DFC5-C93E-3BF6-C77A437C3448}"/>
              </a:ext>
            </a:extLst>
          </p:cNvPr>
          <p:cNvCxnSpPr>
            <a:cxnSpLocks/>
          </p:cNvCxnSpPr>
          <p:nvPr/>
        </p:nvCxnSpPr>
        <p:spPr>
          <a:xfrm>
            <a:off x="9016621" y="3834032"/>
            <a:ext cx="795130" cy="0"/>
          </a:xfrm>
          <a:prstGeom prst="line">
            <a:avLst/>
          </a:prstGeom>
          <a:ln w="57150">
            <a:solidFill>
              <a:srgbClr val="FF0000"/>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9102670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12" name="Picture 11" descr="A white and black logo&#10;&#10;Description automatically generated">
            <a:extLst>
              <a:ext uri="{FF2B5EF4-FFF2-40B4-BE49-F238E27FC236}">
                <a16:creationId xmlns:a16="http://schemas.microsoft.com/office/drawing/2014/main" id="{2659F279-E855-5316-9649-42AC8CC6DD1E}"/>
              </a:ext>
            </a:extLst>
          </p:cNvPr>
          <p:cNvPicPr>
            <a:picLocks noChangeAspect="1"/>
          </p:cNvPicPr>
          <p:nvPr/>
        </p:nvPicPr>
        <p:blipFill>
          <a:blip r:embed="rId2">
            <a:alphaModFix amt="27000"/>
            <a:extLst>
              <a:ext uri="{BEBA8EAE-BF5A-486C-A8C5-ECC9F3942E4B}">
                <a14:imgProps xmlns:a14="http://schemas.microsoft.com/office/drawing/2010/main">
                  <a14:imgLayer r:embed="rId3">
                    <a14:imgEffect>
                      <a14:artisticChalkSketch/>
                    </a14:imgEffect>
                  </a14:imgLayer>
                </a14:imgProps>
              </a:ext>
            </a:extLst>
          </a:blip>
          <a:stretch>
            <a:fillRect/>
          </a:stretch>
        </p:blipFill>
        <p:spPr>
          <a:xfrm>
            <a:off x="4006073" y="407415"/>
            <a:ext cx="9901099" cy="9472170"/>
          </a:xfrm>
          <a:prstGeom prst="rect">
            <a:avLst/>
          </a:prstGeom>
        </p:spPr>
      </p:pic>
      <p:sp>
        <p:nvSpPr>
          <p:cNvPr id="6" name="Rounded Rectangle 5">
            <a:extLst>
              <a:ext uri="{FF2B5EF4-FFF2-40B4-BE49-F238E27FC236}">
                <a16:creationId xmlns:a16="http://schemas.microsoft.com/office/drawing/2014/main" id="{00BC34D7-A6A9-C35D-94F4-11E53BD6E56D}"/>
              </a:ext>
            </a:extLst>
          </p:cNvPr>
          <p:cNvSpPr/>
          <p:nvPr/>
        </p:nvSpPr>
        <p:spPr>
          <a:xfrm>
            <a:off x="6770647" y="580316"/>
            <a:ext cx="4746704" cy="1516930"/>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92A4781-F913-FADB-4C8B-EDADE8B89640}"/>
              </a:ext>
            </a:extLst>
          </p:cNvPr>
          <p:cNvSpPr>
            <a:spLocks noGrp="1"/>
          </p:cNvSpPr>
          <p:nvPr>
            <p:ph idx="1"/>
          </p:nvPr>
        </p:nvSpPr>
        <p:spPr>
          <a:xfrm>
            <a:off x="1484026" y="3615036"/>
            <a:ext cx="14945194" cy="4525963"/>
          </a:xfrm>
        </p:spPr>
        <p:txBody>
          <a:bodyPr>
            <a:normAutofit/>
          </a:bodyPr>
          <a:lstStyle/>
          <a:p>
            <a:pPr marL="0" indent="0" algn="ctr">
              <a:buNone/>
            </a:pPr>
            <a:r>
              <a:rPr lang="en-US" sz="8800" b="1">
                <a:solidFill>
                  <a:srgbClr val="FBA619"/>
                </a:solidFill>
                <a:latin typeface="Franklin Gothic Heavy" panose="020B0603020102020204" pitchFamily="34" charset="0"/>
              </a:rPr>
              <a:t>BASIC AGREEMENT SUMMARY</a:t>
            </a:r>
          </a:p>
        </p:txBody>
      </p:sp>
      <p:sp>
        <p:nvSpPr>
          <p:cNvPr id="4" name="Freeform 5">
            <a:extLst>
              <a:ext uri="{FF2B5EF4-FFF2-40B4-BE49-F238E27FC236}">
                <a16:creationId xmlns:a16="http://schemas.microsoft.com/office/drawing/2014/main" id="{0329A2FE-8945-8C1D-4C37-A6E624F47AD2}"/>
              </a:ext>
            </a:extLst>
          </p:cNvPr>
          <p:cNvSpPr/>
          <p:nvPr/>
        </p:nvSpPr>
        <p:spPr>
          <a:xfrm>
            <a:off x="6830698" y="620860"/>
            <a:ext cx="4626602" cy="1435842"/>
          </a:xfrm>
          <a:custGeom>
            <a:avLst/>
            <a:gdLst/>
            <a:ahLst/>
            <a:cxnLst/>
            <a:rect l="l" t="t" r="r" b="b"/>
            <a:pathLst>
              <a:path w="4626602" h="1435842">
                <a:moveTo>
                  <a:pt x="0" y="0"/>
                </a:moveTo>
                <a:lnTo>
                  <a:pt x="4626602" y="0"/>
                </a:lnTo>
                <a:lnTo>
                  <a:pt x="4626602" y="1435841"/>
                </a:lnTo>
                <a:lnTo>
                  <a:pt x="0" y="1435841"/>
                </a:lnTo>
                <a:lnTo>
                  <a:pt x="0" y="0"/>
                </a:lnTo>
                <a:close/>
              </a:path>
            </a:pathLst>
          </a:custGeom>
          <a:blipFill>
            <a:blip r:embed="rId4"/>
            <a:stretch>
              <a:fillRect/>
            </a:stretch>
          </a:blipFill>
        </p:spPr>
        <p:txBody>
          <a:bodyPr/>
          <a:lstStyle/>
          <a:p>
            <a:endParaRPr lang="en-US"/>
          </a:p>
        </p:txBody>
      </p:sp>
      <p:sp>
        <p:nvSpPr>
          <p:cNvPr id="5" name="TextBox 4">
            <a:extLst>
              <a:ext uri="{FF2B5EF4-FFF2-40B4-BE49-F238E27FC236}">
                <a16:creationId xmlns:a16="http://schemas.microsoft.com/office/drawing/2014/main" id="{6F881A42-8076-C6CB-8D21-D3A59722160C}"/>
              </a:ext>
            </a:extLst>
          </p:cNvPr>
          <p:cNvSpPr txBox="1"/>
          <p:nvPr/>
        </p:nvSpPr>
        <p:spPr>
          <a:xfrm>
            <a:off x="4571999" y="6828262"/>
            <a:ext cx="9144000" cy="1569660"/>
          </a:xfrm>
          <a:prstGeom prst="rect">
            <a:avLst/>
          </a:prstGeom>
          <a:noFill/>
        </p:spPr>
        <p:txBody>
          <a:bodyPr wrap="square">
            <a:spAutoFit/>
          </a:bodyPr>
          <a:lstStyle/>
          <a:p>
            <a:pPr algn="ctr"/>
            <a:r>
              <a:rPr lang="en-US" sz="4800" b="1">
                <a:ln>
                  <a:solidFill>
                    <a:schemeClr val="tx1"/>
                  </a:solidFill>
                </a:ln>
                <a:solidFill>
                  <a:schemeClr val="bg1"/>
                </a:solidFill>
                <a:latin typeface="Franklin Gothic Heavy" panose="020B0603020102020204" pitchFamily="34" charset="0"/>
              </a:rPr>
              <a:t>IATSE / AMPTP NEGOTIATIONS</a:t>
            </a:r>
          </a:p>
          <a:p>
            <a:pPr algn="ctr"/>
            <a:r>
              <a:rPr lang="en-US" sz="4800" b="1">
                <a:ln>
                  <a:solidFill>
                    <a:schemeClr val="tx1"/>
                  </a:solidFill>
                </a:ln>
                <a:solidFill>
                  <a:schemeClr val="bg1"/>
                </a:solidFill>
                <a:latin typeface="Franklin Gothic Heavy" panose="020B0603020102020204" pitchFamily="34" charset="0"/>
              </a:rPr>
              <a:t>March 4</a:t>
            </a:r>
            <a:r>
              <a:rPr lang="en-US" sz="4800" b="1" baseline="30000">
                <a:ln>
                  <a:solidFill>
                    <a:schemeClr val="tx1"/>
                  </a:solidFill>
                </a:ln>
                <a:solidFill>
                  <a:schemeClr val="bg1"/>
                </a:solidFill>
                <a:latin typeface="Franklin Gothic Heavy" panose="020B0603020102020204" pitchFamily="34" charset="0"/>
              </a:rPr>
              <a:t>th</a:t>
            </a:r>
            <a:r>
              <a:rPr lang="en-US" sz="4800" b="1">
                <a:ln>
                  <a:solidFill>
                    <a:schemeClr val="tx1"/>
                  </a:solidFill>
                </a:ln>
                <a:solidFill>
                  <a:schemeClr val="bg1"/>
                </a:solidFill>
                <a:latin typeface="Franklin Gothic Heavy" panose="020B0603020102020204" pitchFamily="34" charset="0"/>
              </a:rPr>
              <a:t> - June 25</a:t>
            </a:r>
            <a:r>
              <a:rPr lang="en-US" sz="4800" b="1" baseline="30000">
                <a:ln>
                  <a:solidFill>
                    <a:schemeClr val="tx1"/>
                  </a:solidFill>
                </a:ln>
                <a:solidFill>
                  <a:schemeClr val="bg1"/>
                </a:solidFill>
                <a:latin typeface="Franklin Gothic Heavy" panose="020B0603020102020204" pitchFamily="34" charset="0"/>
              </a:rPr>
              <a:t>th</a:t>
            </a:r>
            <a:r>
              <a:rPr lang="en-US" sz="4800" b="1">
                <a:ln>
                  <a:solidFill>
                    <a:schemeClr val="tx1"/>
                  </a:solidFill>
                </a:ln>
                <a:solidFill>
                  <a:schemeClr val="bg1"/>
                </a:solidFill>
                <a:latin typeface="Franklin Gothic Heavy" panose="020B0603020102020204" pitchFamily="34" charset="0"/>
              </a:rPr>
              <a:t> </a:t>
            </a:r>
          </a:p>
        </p:txBody>
      </p:sp>
    </p:spTree>
    <p:extLst>
      <p:ext uri="{BB962C8B-B14F-4D97-AF65-F5344CB8AC3E}">
        <p14:creationId xmlns:p14="http://schemas.microsoft.com/office/powerpoint/2010/main" val="26692378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1B406607-3CCF-2F0C-2127-8D1B7B0F0B31}"/>
              </a:ext>
            </a:extLst>
          </p:cNvPr>
          <p:cNvSpPr/>
          <p:nvPr/>
        </p:nvSpPr>
        <p:spPr>
          <a:xfrm>
            <a:off x="4600373" y="7575055"/>
            <a:ext cx="9725890" cy="149629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3">
            <a:extLst>
              <a:ext uri="{FF2B5EF4-FFF2-40B4-BE49-F238E27FC236}">
                <a16:creationId xmlns:a16="http://schemas.microsoft.com/office/drawing/2014/main" id="{A6FB6AAA-5C48-2708-3B01-42D6AC8652FE}"/>
              </a:ext>
            </a:extLst>
          </p:cNvPr>
          <p:cNvSpPr/>
          <p:nvPr/>
        </p:nvSpPr>
        <p:spPr>
          <a:xfrm>
            <a:off x="6745357" y="116046"/>
            <a:ext cx="4720199" cy="1435842"/>
          </a:xfrm>
          <a:custGeom>
            <a:avLst/>
            <a:gdLst/>
            <a:ahLst/>
            <a:cxnLst/>
            <a:rect l="l" t="t" r="r" b="b"/>
            <a:pathLst>
              <a:path w="2885517" h="776001">
                <a:moveTo>
                  <a:pt x="73952" y="0"/>
                </a:moveTo>
                <a:lnTo>
                  <a:pt x="2811565" y="0"/>
                </a:lnTo>
                <a:cubicBezTo>
                  <a:pt x="2852407" y="0"/>
                  <a:pt x="2885517" y="33109"/>
                  <a:pt x="2885517" y="73952"/>
                </a:cubicBezTo>
                <a:lnTo>
                  <a:pt x="2885517" y="702048"/>
                </a:lnTo>
                <a:cubicBezTo>
                  <a:pt x="2885517" y="742891"/>
                  <a:pt x="2852407" y="776001"/>
                  <a:pt x="2811565" y="776001"/>
                </a:cubicBezTo>
                <a:lnTo>
                  <a:pt x="73952" y="776001"/>
                </a:lnTo>
                <a:cubicBezTo>
                  <a:pt x="33109" y="776001"/>
                  <a:pt x="0" y="742891"/>
                  <a:pt x="0" y="702048"/>
                </a:cubicBezTo>
                <a:lnTo>
                  <a:pt x="0" y="73952"/>
                </a:lnTo>
                <a:cubicBezTo>
                  <a:pt x="0" y="33109"/>
                  <a:pt x="33109" y="0"/>
                  <a:pt x="73952" y="0"/>
                </a:cubicBezTo>
                <a:close/>
              </a:path>
            </a:pathLst>
          </a:custGeom>
          <a:solidFill>
            <a:srgbClr val="FFFFFF"/>
          </a:solidFill>
        </p:spPr>
        <p:txBody>
          <a:bodyPr/>
          <a:lstStyle/>
          <a:p>
            <a:endParaRPr lang="en-US"/>
          </a:p>
        </p:txBody>
      </p:sp>
      <p:sp>
        <p:nvSpPr>
          <p:cNvPr id="2" name="Title 1">
            <a:extLst>
              <a:ext uri="{FF2B5EF4-FFF2-40B4-BE49-F238E27FC236}">
                <a16:creationId xmlns:a16="http://schemas.microsoft.com/office/drawing/2014/main" id="{ACF5C271-5955-5721-FA8A-5C0A0D5499FF}"/>
              </a:ext>
            </a:extLst>
          </p:cNvPr>
          <p:cNvSpPr>
            <a:spLocks noGrp="1"/>
          </p:cNvSpPr>
          <p:nvPr>
            <p:ph type="title"/>
          </p:nvPr>
        </p:nvSpPr>
        <p:spPr>
          <a:xfrm>
            <a:off x="5029200" y="1551888"/>
            <a:ext cx="8229600" cy="1143000"/>
          </a:xfrm>
        </p:spPr>
        <p:txBody>
          <a:bodyPr/>
          <a:lstStyle/>
          <a:p>
            <a:r>
              <a:rPr lang="en-US">
                <a:solidFill>
                  <a:srgbClr val="FBA619"/>
                </a:solidFill>
                <a:latin typeface="Franklin Gothic Medium" panose="020B0603020102020204" pitchFamily="34" charset="0"/>
              </a:rPr>
              <a:t>REST PERIOD VIOLATION</a:t>
            </a:r>
          </a:p>
        </p:txBody>
      </p:sp>
      <p:sp>
        <p:nvSpPr>
          <p:cNvPr id="3" name="Content Placeholder 2">
            <a:extLst>
              <a:ext uri="{FF2B5EF4-FFF2-40B4-BE49-F238E27FC236}">
                <a16:creationId xmlns:a16="http://schemas.microsoft.com/office/drawing/2014/main" id="{192A4781-F913-FADB-4C8B-EDADE8B89640}"/>
              </a:ext>
            </a:extLst>
          </p:cNvPr>
          <p:cNvSpPr>
            <a:spLocks noGrp="1"/>
          </p:cNvSpPr>
          <p:nvPr>
            <p:ph idx="1"/>
          </p:nvPr>
        </p:nvSpPr>
        <p:spPr>
          <a:xfrm>
            <a:off x="1045617" y="3124379"/>
            <a:ext cx="16605073" cy="4253166"/>
          </a:xfrm>
        </p:spPr>
        <p:txBody>
          <a:bodyPr>
            <a:normAutofit/>
          </a:bodyPr>
          <a:lstStyle/>
          <a:p>
            <a:pPr marL="0" indent="0">
              <a:lnSpc>
                <a:spcPct val="200000"/>
              </a:lnSpc>
              <a:buNone/>
            </a:pPr>
            <a:r>
              <a:rPr lang="en-US" sz="4000">
                <a:solidFill>
                  <a:schemeClr val="bg1">
                    <a:lumMod val="95000"/>
                  </a:schemeClr>
                </a:solidFill>
                <a:latin typeface="Franklin Gothic Medium" panose="020B0603020102020204" pitchFamily="34" charset="0"/>
                <a:cs typeface="Calibri" panose="020F0502020204030204" pitchFamily="34" charset="0"/>
              </a:rPr>
              <a:t>For invasion of daily or weekend rest period:</a:t>
            </a:r>
          </a:p>
          <a:p>
            <a:pPr marL="0" indent="0">
              <a:lnSpc>
                <a:spcPct val="200000"/>
              </a:lnSpc>
              <a:buNone/>
            </a:pPr>
            <a:r>
              <a:rPr lang="en-US" sz="3600">
                <a:solidFill>
                  <a:schemeClr val="bg1">
                    <a:lumMod val="95000"/>
                  </a:schemeClr>
                </a:solidFill>
                <a:latin typeface="Franklin Gothic Medium" panose="020B0603020102020204" pitchFamily="34" charset="0"/>
                <a:cs typeface="Calibri" panose="020F0502020204030204" pitchFamily="34" charset="0"/>
              </a:rPr>
              <a:t>   - </a:t>
            </a:r>
            <a:r>
              <a:rPr lang="en-US">
                <a:solidFill>
                  <a:schemeClr val="bg1"/>
                </a:solidFill>
                <a:latin typeface="Franklin Gothic Medium" panose="020B0603020102020204" pitchFamily="34" charset="0"/>
              </a:rPr>
              <a:t>A</a:t>
            </a:r>
            <a:r>
              <a:rPr lang="en-US">
                <a:solidFill>
                  <a:schemeClr val="bg1"/>
                </a:solidFill>
                <a:effectLst/>
                <a:latin typeface="Franklin Gothic Medium" panose="020B0603020102020204" pitchFamily="34" charset="0"/>
              </a:rPr>
              <a:t>dditional double time for all such invaded time.</a:t>
            </a:r>
          </a:p>
          <a:p>
            <a:pPr marL="0" indent="0">
              <a:lnSpc>
                <a:spcPct val="200000"/>
              </a:lnSpc>
              <a:buNone/>
            </a:pPr>
            <a:r>
              <a:rPr lang="en-US">
                <a:solidFill>
                  <a:schemeClr val="bg1"/>
                </a:solidFill>
                <a:latin typeface="Franklin Gothic Medium" panose="020B0603020102020204" pitchFamily="34" charset="0"/>
              </a:rPr>
              <a:t>   - Minimum penalty time is :30 minutes, and then computed in 1/10</a:t>
            </a:r>
            <a:r>
              <a:rPr lang="en-US" baseline="30000">
                <a:solidFill>
                  <a:schemeClr val="bg1"/>
                </a:solidFill>
                <a:latin typeface="Franklin Gothic Medium" panose="020B0603020102020204" pitchFamily="34" charset="0"/>
              </a:rPr>
              <a:t>th</a:t>
            </a:r>
            <a:r>
              <a:rPr lang="en-US">
                <a:solidFill>
                  <a:schemeClr val="bg1"/>
                </a:solidFill>
                <a:latin typeface="Franklin Gothic Medium" panose="020B0603020102020204" pitchFamily="34" charset="0"/>
              </a:rPr>
              <a:t> of an hour increment.</a:t>
            </a:r>
            <a:endParaRPr lang="en-US" sz="4800">
              <a:solidFill>
                <a:schemeClr val="bg1"/>
              </a:solidFill>
              <a:latin typeface="Franklin Gothic Medium" panose="020B0603020102020204" pitchFamily="34" charset="0"/>
            </a:endParaRPr>
          </a:p>
          <a:p>
            <a:pPr marL="0" indent="0">
              <a:lnSpc>
                <a:spcPct val="150000"/>
              </a:lnSpc>
              <a:buNone/>
            </a:pPr>
            <a:endParaRPr lang="en-US" sz="3200">
              <a:solidFill>
                <a:schemeClr val="bg1">
                  <a:lumMod val="95000"/>
                </a:schemeClr>
              </a:solidFill>
              <a:latin typeface="Franklin Gothic Medium" panose="020B0603020102020204" pitchFamily="34" charset="0"/>
              <a:cs typeface="Calibri" panose="020F0502020204030204" pitchFamily="34" charset="0"/>
            </a:endParaRPr>
          </a:p>
        </p:txBody>
      </p:sp>
      <p:sp>
        <p:nvSpPr>
          <p:cNvPr id="4" name="Freeform 5">
            <a:extLst>
              <a:ext uri="{FF2B5EF4-FFF2-40B4-BE49-F238E27FC236}">
                <a16:creationId xmlns:a16="http://schemas.microsoft.com/office/drawing/2014/main" id="{0329A2FE-8945-8C1D-4C37-A6E624F47AD2}"/>
              </a:ext>
            </a:extLst>
          </p:cNvPr>
          <p:cNvSpPr/>
          <p:nvPr/>
        </p:nvSpPr>
        <p:spPr>
          <a:xfrm>
            <a:off x="6838954" y="116046"/>
            <a:ext cx="4626602" cy="1435842"/>
          </a:xfrm>
          <a:custGeom>
            <a:avLst/>
            <a:gdLst/>
            <a:ahLst/>
            <a:cxnLst/>
            <a:rect l="l" t="t" r="r" b="b"/>
            <a:pathLst>
              <a:path w="4626602" h="1435842">
                <a:moveTo>
                  <a:pt x="0" y="0"/>
                </a:moveTo>
                <a:lnTo>
                  <a:pt x="4626602" y="0"/>
                </a:lnTo>
                <a:lnTo>
                  <a:pt x="4626602" y="1435841"/>
                </a:lnTo>
                <a:lnTo>
                  <a:pt x="0" y="1435841"/>
                </a:lnTo>
                <a:lnTo>
                  <a:pt x="0" y="0"/>
                </a:lnTo>
                <a:close/>
              </a:path>
            </a:pathLst>
          </a:custGeom>
          <a:blipFill>
            <a:blip r:embed="rId3"/>
            <a:stretch>
              <a:fillRect/>
            </a:stretch>
          </a:blipFill>
        </p:spPr>
        <p:txBody>
          <a:bodyPr/>
          <a:lstStyle/>
          <a:p>
            <a:endParaRPr lang="en-US"/>
          </a:p>
        </p:txBody>
      </p:sp>
      <p:sp>
        <p:nvSpPr>
          <p:cNvPr id="6" name="AutoShape 8">
            <a:extLst>
              <a:ext uri="{FF2B5EF4-FFF2-40B4-BE49-F238E27FC236}">
                <a16:creationId xmlns:a16="http://schemas.microsoft.com/office/drawing/2014/main" id="{835572F1-BBF6-4C46-2FE3-80CCED2F30BA}"/>
              </a:ext>
            </a:extLst>
          </p:cNvPr>
          <p:cNvSpPr/>
          <p:nvPr/>
        </p:nvSpPr>
        <p:spPr>
          <a:xfrm flipV="1">
            <a:off x="1036955" y="2698282"/>
            <a:ext cx="16230600" cy="19050"/>
          </a:xfrm>
          <a:prstGeom prst="line">
            <a:avLst/>
          </a:prstGeom>
          <a:ln w="38100" cap="flat">
            <a:solidFill>
              <a:srgbClr val="376BB3"/>
            </a:solidFill>
            <a:prstDash val="solid"/>
            <a:headEnd type="none" w="sm" len="sm"/>
            <a:tailEnd type="none" w="sm" len="sm"/>
          </a:ln>
        </p:spPr>
        <p:txBody>
          <a:bodyPr/>
          <a:lstStyle/>
          <a:p>
            <a:endParaRPr lang="en-US"/>
          </a:p>
        </p:txBody>
      </p:sp>
      <p:sp>
        <p:nvSpPr>
          <p:cNvPr id="7" name="TextBox 6">
            <a:extLst>
              <a:ext uri="{FF2B5EF4-FFF2-40B4-BE49-F238E27FC236}">
                <a16:creationId xmlns:a16="http://schemas.microsoft.com/office/drawing/2014/main" id="{3284B913-CC57-6303-C3A1-AF979FC1E87C}"/>
              </a:ext>
            </a:extLst>
          </p:cNvPr>
          <p:cNvSpPr txBox="1"/>
          <p:nvPr/>
        </p:nvSpPr>
        <p:spPr>
          <a:xfrm>
            <a:off x="4808854" y="7784592"/>
            <a:ext cx="9308928" cy="1077218"/>
          </a:xfrm>
          <a:prstGeom prst="rect">
            <a:avLst/>
          </a:prstGeom>
          <a:noFill/>
        </p:spPr>
        <p:txBody>
          <a:bodyPr wrap="square" rtlCol="0">
            <a:spAutoFit/>
          </a:bodyPr>
          <a:lstStyle/>
          <a:p>
            <a:r>
              <a:rPr lang="en-US" sz="3200">
                <a:solidFill>
                  <a:schemeClr val="bg1"/>
                </a:solidFill>
              </a:rPr>
              <a:t>Prior language established an additional straight time, and only paid on the evaded time in 1/10</a:t>
            </a:r>
            <a:r>
              <a:rPr lang="en-US" sz="3200" baseline="30000">
                <a:solidFill>
                  <a:schemeClr val="bg1"/>
                </a:solidFill>
              </a:rPr>
              <a:t>th</a:t>
            </a:r>
            <a:r>
              <a:rPr lang="en-US" sz="3200">
                <a:solidFill>
                  <a:schemeClr val="bg1"/>
                </a:solidFill>
              </a:rPr>
              <a:t> increments.</a:t>
            </a:r>
          </a:p>
        </p:txBody>
      </p:sp>
    </p:spTree>
    <p:extLst>
      <p:ext uri="{BB962C8B-B14F-4D97-AF65-F5344CB8AC3E}">
        <p14:creationId xmlns:p14="http://schemas.microsoft.com/office/powerpoint/2010/main" val="16364306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grpSp>
        <p:nvGrpSpPr>
          <p:cNvPr id="6" name="Group 2">
            <a:extLst>
              <a:ext uri="{FF2B5EF4-FFF2-40B4-BE49-F238E27FC236}">
                <a16:creationId xmlns:a16="http://schemas.microsoft.com/office/drawing/2014/main" id="{191A336B-B009-84D2-AE77-9FD42C5DC48B}"/>
              </a:ext>
            </a:extLst>
          </p:cNvPr>
          <p:cNvGrpSpPr/>
          <p:nvPr/>
        </p:nvGrpSpPr>
        <p:grpSpPr>
          <a:xfrm>
            <a:off x="6724808" y="112107"/>
            <a:ext cx="4854894" cy="1435842"/>
            <a:chOff x="0" y="0"/>
            <a:chExt cx="2885517" cy="776001"/>
          </a:xfrm>
        </p:grpSpPr>
        <p:sp>
          <p:nvSpPr>
            <p:cNvPr id="7" name="Freeform 3">
              <a:extLst>
                <a:ext uri="{FF2B5EF4-FFF2-40B4-BE49-F238E27FC236}">
                  <a16:creationId xmlns:a16="http://schemas.microsoft.com/office/drawing/2014/main" id="{C23FA61E-E22F-2A96-E063-4C96BA923C34}"/>
                </a:ext>
              </a:extLst>
            </p:cNvPr>
            <p:cNvSpPr/>
            <p:nvPr/>
          </p:nvSpPr>
          <p:spPr>
            <a:xfrm>
              <a:off x="0" y="0"/>
              <a:ext cx="2885517" cy="776001"/>
            </a:xfrm>
            <a:custGeom>
              <a:avLst/>
              <a:gdLst/>
              <a:ahLst/>
              <a:cxnLst/>
              <a:rect l="l" t="t" r="r" b="b"/>
              <a:pathLst>
                <a:path w="2885517" h="776001">
                  <a:moveTo>
                    <a:pt x="73952" y="0"/>
                  </a:moveTo>
                  <a:lnTo>
                    <a:pt x="2811565" y="0"/>
                  </a:lnTo>
                  <a:cubicBezTo>
                    <a:pt x="2852407" y="0"/>
                    <a:pt x="2885517" y="33109"/>
                    <a:pt x="2885517" y="73952"/>
                  </a:cubicBezTo>
                  <a:lnTo>
                    <a:pt x="2885517" y="702048"/>
                  </a:lnTo>
                  <a:cubicBezTo>
                    <a:pt x="2885517" y="742891"/>
                    <a:pt x="2852407" y="776001"/>
                    <a:pt x="2811565" y="776001"/>
                  </a:cubicBezTo>
                  <a:lnTo>
                    <a:pt x="73952" y="776001"/>
                  </a:lnTo>
                  <a:cubicBezTo>
                    <a:pt x="33109" y="776001"/>
                    <a:pt x="0" y="742891"/>
                    <a:pt x="0" y="702048"/>
                  </a:cubicBezTo>
                  <a:lnTo>
                    <a:pt x="0" y="73952"/>
                  </a:lnTo>
                  <a:cubicBezTo>
                    <a:pt x="0" y="33109"/>
                    <a:pt x="33109" y="0"/>
                    <a:pt x="73952" y="0"/>
                  </a:cubicBezTo>
                  <a:close/>
                </a:path>
              </a:pathLst>
            </a:custGeom>
            <a:solidFill>
              <a:srgbClr val="FFFFFF"/>
            </a:solidFill>
          </p:spPr>
          <p:txBody>
            <a:bodyPr/>
            <a:lstStyle/>
            <a:p>
              <a:endParaRPr lang="en-US"/>
            </a:p>
          </p:txBody>
        </p:sp>
        <p:sp>
          <p:nvSpPr>
            <p:cNvPr id="8" name="TextBox 4">
              <a:extLst>
                <a:ext uri="{FF2B5EF4-FFF2-40B4-BE49-F238E27FC236}">
                  <a16:creationId xmlns:a16="http://schemas.microsoft.com/office/drawing/2014/main" id="{91C0E0DC-3EF9-F72E-8071-AA462F262800}"/>
                </a:ext>
              </a:extLst>
            </p:cNvPr>
            <p:cNvSpPr txBox="1"/>
            <p:nvPr/>
          </p:nvSpPr>
          <p:spPr>
            <a:xfrm>
              <a:off x="0" y="-38100"/>
              <a:ext cx="2885517" cy="814101"/>
            </a:xfrm>
            <a:prstGeom prst="rect">
              <a:avLst/>
            </a:prstGeom>
          </p:spPr>
          <p:txBody>
            <a:bodyPr lIns="50800" tIns="50800" rIns="50800" bIns="50800" rtlCol="0" anchor="ctr"/>
            <a:lstStyle/>
            <a:p>
              <a:pPr algn="ctr">
                <a:lnSpc>
                  <a:spcPts val="2659"/>
                </a:lnSpc>
                <a:spcBef>
                  <a:spcPct val="0"/>
                </a:spcBef>
              </a:pPr>
              <a:endParaRPr/>
            </a:p>
          </p:txBody>
        </p:sp>
      </p:grpSp>
      <p:sp>
        <p:nvSpPr>
          <p:cNvPr id="2" name="Title 1">
            <a:extLst>
              <a:ext uri="{FF2B5EF4-FFF2-40B4-BE49-F238E27FC236}">
                <a16:creationId xmlns:a16="http://schemas.microsoft.com/office/drawing/2014/main" id="{ACF5C271-5955-5721-FA8A-5C0A0D5499FF}"/>
              </a:ext>
            </a:extLst>
          </p:cNvPr>
          <p:cNvSpPr>
            <a:spLocks noGrp="1"/>
          </p:cNvSpPr>
          <p:nvPr>
            <p:ph type="title"/>
          </p:nvPr>
        </p:nvSpPr>
        <p:spPr>
          <a:xfrm>
            <a:off x="3494445" y="1639914"/>
            <a:ext cx="12142032" cy="1143000"/>
          </a:xfrm>
        </p:spPr>
        <p:txBody>
          <a:bodyPr>
            <a:normAutofit/>
          </a:bodyPr>
          <a:lstStyle/>
          <a:p>
            <a:r>
              <a:rPr lang="en-US" sz="4800" dirty="0">
                <a:solidFill>
                  <a:srgbClr val="FBA619"/>
                </a:solidFill>
                <a:effectLst/>
                <a:latin typeface="Franklin Gothic Medium" panose="020B0603020102020204" pitchFamily="34" charset="0"/>
                <a:ea typeface="Calibri" panose="020F0502020204030204" pitchFamily="34" charset="0"/>
              </a:rPr>
              <a:t>PAYMENT FOR CSATF SAFETY PASS </a:t>
            </a:r>
            <a:endParaRPr lang="en-US" sz="8800" dirty="0">
              <a:solidFill>
                <a:srgbClr val="FBA619"/>
              </a:solidFill>
              <a:latin typeface="Franklin Gothic Medium" panose="020B0603020102020204" pitchFamily="34" charset="0"/>
            </a:endParaRPr>
          </a:p>
        </p:txBody>
      </p:sp>
      <p:sp>
        <p:nvSpPr>
          <p:cNvPr id="3" name="Content Placeholder 2">
            <a:extLst>
              <a:ext uri="{FF2B5EF4-FFF2-40B4-BE49-F238E27FC236}">
                <a16:creationId xmlns:a16="http://schemas.microsoft.com/office/drawing/2014/main" id="{192A4781-F913-FADB-4C8B-EDADE8B89640}"/>
              </a:ext>
            </a:extLst>
          </p:cNvPr>
          <p:cNvSpPr>
            <a:spLocks noGrp="1"/>
          </p:cNvSpPr>
          <p:nvPr>
            <p:ph idx="1"/>
          </p:nvPr>
        </p:nvSpPr>
        <p:spPr>
          <a:xfrm>
            <a:off x="702365" y="3779928"/>
            <a:ext cx="16445948" cy="4525963"/>
          </a:xfrm>
        </p:spPr>
        <p:txBody>
          <a:bodyPr/>
          <a:lstStyle/>
          <a:p>
            <a:pPr marL="0" indent="0">
              <a:buNone/>
            </a:pPr>
            <a:r>
              <a:rPr lang="en-US" sz="4400" dirty="0">
                <a:solidFill>
                  <a:schemeClr val="bg1">
                    <a:lumMod val="95000"/>
                  </a:schemeClr>
                </a:solidFill>
                <a:effectLst/>
                <a:latin typeface="Franklin Gothic Medium" panose="020B0603020102020204" pitchFamily="34" charset="0"/>
                <a:ea typeface="Calibri" panose="020F0502020204030204" pitchFamily="34" charset="0"/>
                <a:cs typeface="Times New Roman" panose="02020603050405020304" pitchFamily="18" charset="0"/>
              </a:rPr>
              <a:t>Payment for CSATF Safety Pass training classes will increase 25%. </a:t>
            </a:r>
          </a:p>
          <a:p>
            <a:pPr marL="0" indent="0">
              <a:buNone/>
            </a:pPr>
            <a:endParaRPr lang="en-US" sz="4400" dirty="0">
              <a:solidFill>
                <a:schemeClr val="bg1">
                  <a:lumMod val="95000"/>
                </a:schemeClr>
              </a:solidFill>
              <a:effectLst/>
              <a:latin typeface="Franklin Gothic Medium" panose="020B0603020102020204" pitchFamily="34" charset="0"/>
              <a:ea typeface="Calibri" panose="020F0502020204030204" pitchFamily="34" charset="0"/>
              <a:cs typeface="Times New Roman" panose="02020603050405020304" pitchFamily="18" charset="0"/>
            </a:endParaRPr>
          </a:p>
          <a:p>
            <a:pPr marL="0" indent="0">
              <a:buNone/>
            </a:pPr>
            <a:r>
              <a:rPr lang="en-US" sz="4400" i="1" dirty="0">
                <a:solidFill>
                  <a:schemeClr val="bg1">
                    <a:lumMod val="95000"/>
                  </a:schemeClr>
                </a:solidFill>
                <a:effectLst/>
                <a:latin typeface="Franklin Gothic Medium" panose="020B0603020102020204" pitchFamily="34" charset="0"/>
                <a:ea typeface="Calibri" panose="020F0502020204030204" pitchFamily="34" charset="0"/>
                <a:cs typeface="Times New Roman" panose="02020603050405020304" pitchFamily="18" charset="0"/>
              </a:rPr>
              <a:t>From:  </a:t>
            </a:r>
            <a:r>
              <a:rPr lang="en-US" sz="4400" dirty="0">
                <a:solidFill>
                  <a:schemeClr val="bg1">
                    <a:lumMod val="95000"/>
                  </a:schemeClr>
                </a:solidFill>
                <a:effectLst/>
                <a:latin typeface="Franklin Gothic Medium" panose="020B0603020102020204" pitchFamily="34" charset="0"/>
                <a:ea typeface="Calibri" panose="020F0502020204030204" pitchFamily="34" charset="0"/>
                <a:cs typeface="Times New Roman" panose="02020603050405020304" pitchFamily="18" charset="0"/>
              </a:rPr>
              <a:t>$20.00 </a:t>
            </a:r>
            <a:r>
              <a:rPr lang="en-US" sz="4000" dirty="0">
                <a:solidFill>
                  <a:schemeClr val="bg1">
                    <a:lumMod val="95000"/>
                  </a:schemeClr>
                </a:solidFill>
                <a:effectLst/>
                <a:latin typeface="Franklin Gothic Medium" panose="020B0603020102020204" pitchFamily="34" charset="0"/>
                <a:ea typeface="Calibri" panose="020F0502020204030204" pitchFamily="34" charset="0"/>
                <a:cs typeface="Times New Roman" panose="02020603050405020304" pitchFamily="18" charset="0"/>
              </a:rPr>
              <a:t>/hr.  </a:t>
            </a:r>
            <a:r>
              <a:rPr lang="en-US" sz="4400" i="1" dirty="0">
                <a:solidFill>
                  <a:schemeClr val="bg1">
                    <a:lumMod val="95000"/>
                  </a:schemeClr>
                </a:solidFill>
                <a:effectLst/>
                <a:latin typeface="Franklin Gothic Medium" panose="020B0603020102020204" pitchFamily="34" charset="0"/>
                <a:ea typeface="Calibri" panose="020F0502020204030204" pitchFamily="34" charset="0"/>
                <a:cs typeface="Times New Roman" panose="02020603050405020304" pitchFamily="18" charset="0"/>
              </a:rPr>
              <a:t>to </a:t>
            </a:r>
            <a:r>
              <a:rPr lang="en-US" sz="4400" dirty="0">
                <a:solidFill>
                  <a:schemeClr val="bg1">
                    <a:lumMod val="95000"/>
                  </a:schemeClr>
                </a:solidFill>
                <a:effectLst/>
                <a:latin typeface="Franklin Gothic Medium" panose="020B0603020102020204" pitchFamily="34" charset="0"/>
                <a:ea typeface="Calibri" panose="020F0502020204030204" pitchFamily="34" charset="0"/>
                <a:cs typeface="Times New Roman" panose="02020603050405020304" pitchFamily="18" charset="0"/>
              </a:rPr>
              <a:t>  $25.00 </a:t>
            </a:r>
            <a:r>
              <a:rPr lang="en-US" sz="4000" dirty="0">
                <a:solidFill>
                  <a:schemeClr val="bg1">
                    <a:lumMod val="95000"/>
                  </a:schemeClr>
                </a:solidFill>
                <a:effectLst/>
                <a:latin typeface="Franklin Gothic Medium" panose="020B0603020102020204" pitchFamily="34" charset="0"/>
                <a:ea typeface="Calibri" panose="020F0502020204030204" pitchFamily="34" charset="0"/>
                <a:cs typeface="Times New Roman" panose="02020603050405020304" pitchFamily="18" charset="0"/>
              </a:rPr>
              <a:t>/hr.  </a:t>
            </a:r>
            <a:r>
              <a:rPr lang="en-US" sz="4000" dirty="0">
                <a:solidFill>
                  <a:schemeClr val="accent6"/>
                </a:solidFill>
                <a:effectLst/>
                <a:latin typeface="Franklin Gothic Medium" panose="020B0603020102020204" pitchFamily="34" charset="0"/>
                <a:ea typeface="Calibri" panose="020F0502020204030204" pitchFamily="34" charset="0"/>
                <a:cs typeface="Times New Roman" panose="02020603050405020304" pitchFamily="18" charset="0"/>
              </a:rPr>
              <a:t>25% Increase</a:t>
            </a:r>
          </a:p>
          <a:p>
            <a:pPr marL="0" indent="0">
              <a:buNone/>
            </a:pPr>
            <a:endParaRPr lang="en-US" dirty="0"/>
          </a:p>
        </p:txBody>
      </p:sp>
      <p:sp>
        <p:nvSpPr>
          <p:cNvPr id="4" name="Freeform 5">
            <a:extLst>
              <a:ext uri="{FF2B5EF4-FFF2-40B4-BE49-F238E27FC236}">
                <a16:creationId xmlns:a16="http://schemas.microsoft.com/office/drawing/2014/main" id="{0329A2FE-8945-8C1D-4C37-A6E624F47AD2}"/>
              </a:ext>
            </a:extLst>
          </p:cNvPr>
          <p:cNvSpPr/>
          <p:nvPr/>
        </p:nvSpPr>
        <p:spPr>
          <a:xfrm>
            <a:off x="6838954" y="112107"/>
            <a:ext cx="4626602" cy="1435842"/>
          </a:xfrm>
          <a:custGeom>
            <a:avLst/>
            <a:gdLst/>
            <a:ahLst/>
            <a:cxnLst/>
            <a:rect l="l" t="t" r="r" b="b"/>
            <a:pathLst>
              <a:path w="4626602" h="1435842">
                <a:moveTo>
                  <a:pt x="0" y="0"/>
                </a:moveTo>
                <a:lnTo>
                  <a:pt x="4626602" y="0"/>
                </a:lnTo>
                <a:lnTo>
                  <a:pt x="4626602" y="1435841"/>
                </a:lnTo>
                <a:lnTo>
                  <a:pt x="0" y="1435841"/>
                </a:lnTo>
                <a:lnTo>
                  <a:pt x="0" y="0"/>
                </a:lnTo>
                <a:close/>
              </a:path>
            </a:pathLst>
          </a:custGeom>
          <a:blipFill>
            <a:blip r:embed="rId3"/>
            <a:stretch>
              <a:fillRect/>
            </a:stretch>
          </a:blipFill>
        </p:spPr>
        <p:txBody>
          <a:bodyPr/>
          <a:lstStyle/>
          <a:p>
            <a:endParaRPr lang="en-US"/>
          </a:p>
        </p:txBody>
      </p:sp>
      <p:sp>
        <p:nvSpPr>
          <p:cNvPr id="5" name="AutoShape 8">
            <a:extLst>
              <a:ext uri="{FF2B5EF4-FFF2-40B4-BE49-F238E27FC236}">
                <a16:creationId xmlns:a16="http://schemas.microsoft.com/office/drawing/2014/main" id="{A5D63E98-6117-B34C-ABCB-B6D8BB3FFC5B}"/>
              </a:ext>
            </a:extLst>
          </p:cNvPr>
          <p:cNvSpPr/>
          <p:nvPr/>
        </p:nvSpPr>
        <p:spPr>
          <a:xfrm flipV="1">
            <a:off x="1036955" y="2986146"/>
            <a:ext cx="16230600" cy="19050"/>
          </a:xfrm>
          <a:prstGeom prst="line">
            <a:avLst/>
          </a:prstGeom>
          <a:ln w="38100" cap="flat">
            <a:solidFill>
              <a:srgbClr val="376BB3"/>
            </a:solidFill>
            <a:prstDash val="solid"/>
            <a:headEnd type="none" w="sm" len="sm"/>
            <a:tailEnd type="none" w="sm" len="sm"/>
          </a:ln>
        </p:spPr>
        <p:txBody>
          <a:bodyPr/>
          <a:lstStyle/>
          <a:p>
            <a:endParaRPr lang="en-US"/>
          </a:p>
        </p:txBody>
      </p:sp>
    </p:spTree>
    <p:extLst>
      <p:ext uri="{BB962C8B-B14F-4D97-AF65-F5344CB8AC3E}">
        <p14:creationId xmlns:p14="http://schemas.microsoft.com/office/powerpoint/2010/main" val="15400368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5" name="Freeform 3">
            <a:extLst>
              <a:ext uri="{FF2B5EF4-FFF2-40B4-BE49-F238E27FC236}">
                <a16:creationId xmlns:a16="http://schemas.microsoft.com/office/drawing/2014/main" id="{A6FB6AAA-5C48-2708-3B01-42D6AC8652FE}"/>
              </a:ext>
            </a:extLst>
          </p:cNvPr>
          <p:cNvSpPr/>
          <p:nvPr/>
        </p:nvSpPr>
        <p:spPr>
          <a:xfrm>
            <a:off x="6474449" y="116046"/>
            <a:ext cx="5339101" cy="1435842"/>
          </a:xfrm>
          <a:custGeom>
            <a:avLst/>
            <a:gdLst/>
            <a:ahLst/>
            <a:cxnLst/>
            <a:rect l="l" t="t" r="r" b="b"/>
            <a:pathLst>
              <a:path w="2885517" h="776001">
                <a:moveTo>
                  <a:pt x="73952" y="0"/>
                </a:moveTo>
                <a:lnTo>
                  <a:pt x="2811565" y="0"/>
                </a:lnTo>
                <a:cubicBezTo>
                  <a:pt x="2852407" y="0"/>
                  <a:pt x="2885517" y="33109"/>
                  <a:pt x="2885517" y="73952"/>
                </a:cubicBezTo>
                <a:lnTo>
                  <a:pt x="2885517" y="702048"/>
                </a:lnTo>
                <a:cubicBezTo>
                  <a:pt x="2885517" y="742891"/>
                  <a:pt x="2852407" y="776001"/>
                  <a:pt x="2811565" y="776001"/>
                </a:cubicBezTo>
                <a:lnTo>
                  <a:pt x="73952" y="776001"/>
                </a:lnTo>
                <a:cubicBezTo>
                  <a:pt x="33109" y="776001"/>
                  <a:pt x="0" y="742891"/>
                  <a:pt x="0" y="702048"/>
                </a:cubicBezTo>
                <a:lnTo>
                  <a:pt x="0" y="73952"/>
                </a:lnTo>
                <a:cubicBezTo>
                  <a:pt x="0" y="33109"/>
                  <a:pt x="33109" y="0"/>
                  <a:pt x="73952" y="0"/>
                </a:cubicBezTo>
                <a:close/>
              </a:path>
            </a:pathLst>
          </a:custGeom>
          <a:solidFill>
            <a:srgbClr val="FFFFFF"/>
          </a:solidFill>
        </p:spPr>
        <p:txBody>
          <a:bodyPr/>
          <a:lstStyle/>
          <a:p>
            <a:endParaRPr lang="en-US"/>
          </a:p>
        </p:txBody>
      </p:sp>
      <p:sp>
        <p:nvSpPr>
          <p:cNvPr id="2" name="Title 1">
            <a:extLst>
              <a:ext uri="{FF2B5EF4-FFF2-40B4-BE49-F238E27FC236}">
                <a16:creationId xmlns:a16="http://schemas.microsoft.com/office/drawing/2014/main" id="{ACF5C271-5955-5721-FA8A-5C0A0D5499FF}"/>
              </a:ext>
            </a:extLst>
          </p:cNvPr>
          <p:cNvSpPr>
            <a:spLocks noGrp="1"/>
          </p:cNvSpPr>
          <p:nvPr>
            <p:ph type="title"/>
          </p:nvPr>
        </p:nvSpPr>
        <p:spPr>
          <a:xfrm>
            <a:off x="5029200" y="1551888"/>
            <a:ext cx="8229600" cy="1143000"/>
          </a:xfrm>
        </p:spPr>
        <p:txBody>
          <a:bodyPr/>
          <a:lstStyle/>
          <a:p>
            <a:r>
              <a:rPr lang="en-US">
                <a:solidFill>
                  <a:srgbClr val="FBA619"/>
                </a:solidFill>
                <a:latin typeface="Franklin Gothic Medium" panose="020B0603020102020204" pitchFamily="34" charset="0"/>
              </a:rPr>
              <a:t>SUBCONTRACTING</a:t>
            </a:r>
          </a:p>
        </p:txBody>
      </p:sp>
      <p:sp>
        <p:nvSpPr>
          <p:cNvPr id="3" name="Content Placeholder 2">
            <a:extLst>
              <a:ext uri="{FF2B5EF4-FFF2-40B4-BE49-F238E27FC236}">
                <a16:creationId xmlns:a16="http://schemas.microsoft.com/office/drawing/2014/main" id="{192A4781-F913-FADB-4C8B-EDADE8B89640}"/>
              </a:ext>
            </a:extLst>
          </p:cNvPr>
          <p:cNvSpPr>
            <a:spLocks noGrp="1"/>
          </p:cNvSpPr>
          <p:nvPr>
            <p:ph idx="1"/>
          </p:nvPr>
        </p:nvSpPr>
        <p:spPr>
          <a:xfrm>
            <a:off x="1391478" y="3622639"/>
            <a:ext cx="14921947" cy="6338854"/>
          </a:xfrm>
        </p:spPr>
        <p:txBody>
          <a:bodyPr/>
          <a:lstStyle/>
          <a:p>
            <a:pPr marL="0" indent="0">
              <a:buNone/>
            </a:pPr>
            <a:r>
              <a:rPr lang="en-US" sz="3600">
                <a:solidFill>
                  <a:schemeClr val="bg1">
                    <a:lumMod val="95000"/>
                  </a:schemeClr>
                </a:solidFill>
                <a:effectLst/>
                <a:latin typeface="Franklin Gothic Medium" panose="020B0603020102020204" pitchFamily="34" charset="0"/>
                <a:ea typeface="Calibri" panose="020F0502020204030204" pitchFamily="34" charset="0"/>
              </a:rPr>
              <a:t>The employer will be required to notify the Union in advance if it intends to subcontract any work under this agreement</a:t>
            </a:r>
          </a:p>
          <a:p>
            <a:pPr marL="0" indent="0">
              <a:buNone/>
            </a:pPr>
            <a:endParaRPr lang="en-US" sz="3600">
              <a:solidFill>
                <a:schemeClr val="bg1">
                  <a:lumMod val="95000"/>
                </a:schemeClr>
              </a:solidFill>
              <a:effectLst/>
              <a:latin typeface="Franklin Gothic Medium" panose="020B0603020102020204" pitchFamily="34" charset="0"/>
              <a:ea typeface="Calibri" panose="020F0502020204030204" pitchFamily="34" charset="0"/>
            </a:endParaRPr>
          </a:p>
          <a:p>
            <a:pPr marL="0" indent="0">
              <a:buNone/>
            </a:pPr>
            <a:r>
              <a:rPr lang="en-US" sz="3600">
                <a:solidFill>
                  <a:schemeClr val="bg1">
                    <a:lumMod val="95000"/>
                  </a:schemeClr>
                </a:solidFill>
                <a:latin typeface="Franklin Gothic Medium" panose="020B0603020102020204" pitchFamily="34" charset="0"/>
                <a:ea typeface="Calibri" panose="020F0502020204030204" pitchFamily="34" charset="0"/>
              </a:rPr>
              <a:t>This </a:t>
            </a:r>
            <a:r>
              <a:rPr lang="en-US" sz="3600">
                <a:solidFill>
                  <a:schemeClr val="bg1">
                    <a:lumMod val="95000"/>
                  </a:schemeClr>
                </a:solidFill>
                <a:effectLst/>
                <a:latin typeface="Franklin Gothic Medium" panose="020B0603020102020204" pitchFamily="34" charset="0"/>
                <a:ea typeface="Calibri" panose="020F0502020204030204" pitchFamily="34" charset="0"/>
              </a:rPr>
              <a:t>includes subcontracting bargaining unit work of a type that has </a:t>
            </a:r>
            <a:r>
              <a:rPr lang="en-US" sz="3600" u="sng">
                <a:solidFill>
                  <a:schemeClr val="bg1">
                    <a:lumMod val="95000"/>
                  </a:schemeClr>
                </a:solidFill>
                <a:effectLst/>
                <a:latin typeface="Franklin Gothic Medium" panose="020B0603020102020204" pitchFamily="34" charset="0"/>
                <a:ea typeface="Calibri" panose="020F0502020204030204" pitchFamily="34" charset="0"/>
              </a:rPr>
              <a:t>heretofore</a:t>
            </a:r>
            <a:r>
              <a:rPr lang="en-US" sz="3600">
                <a:solidFill>
                  <a:schemeClr val="bg1">
                    <a:lumMod val="95000"/>
                  </a:schemeClr>
                </a:solidFill>
                <a:effectLst/>
                <a:latin typeface="Franklin Gothic Medium" panose="020B0603020102020204" pitchFamily="34" charset="0"/>
                <a:ea typeface="Calibri" panose="020F0502020204030204" pitchFamily="34" charset="0"/>
              </a:rPr>
              <a:t> been subcontracted.</a:t>
            </a:r>
          </a:p>
          <a:p>
            <a:endParaRPr lang="en-US"/>
          </a:p>
        </p:txBody>
      </p:sp>
      <p:sp>
        <p:nvSpPr>
          <p:cNvPr id="4" name="Freeform 5">
            <a:extLst>
              <a:ext uri="{FF2B5EF4-FFF2-40B4-BE49-F238E27FC236}">
                <a16:creationId xmlns:a16="http://schemas.microsoft.com/office/drawing/2014/main" id="{0329A2FE-8945-8C1D-4C37-A6E624F47AD2}"/>
              </a:ext>
            </a:extLst>
          </p:cNvPr>
          <p:cNvSpPr/>
          <p:nvPr/>
        </p:nvSpPr>
        <p:spPr>
          <a:xfrm>
            <a:off x="6838954" y="116046"/>
            <a:ext cx="4626602" cy="1435842"/>
          </a:xfrm>
          <a:custGeom>
            <a:avLst/>
            <a:gdLst/>
            <a:ahLst/>
            <a:cxnLst/>
            <a:rect l="l" t="t" r="r" b="b"/>
            <a:pathLst>
              <a:path w="4626602" h="1435842">
                <a:moveTo>
                  <a:pt x="0" y="0"/>
                </a:moveTo>
                <a:lnTo>
                  <a:pt x="4626602" y="0"/>
                </a:lnTo>
                <a:lnTo>
                  <a:pt x="4626602" y="1435841"/>
                </a:lnTo>
                <a:lnTo>
                  <a:pt x="0" y="1435841"/>
                </a:lnTo>
                <a:lnTo>
                  <a:pt x="0" y="0"/>
                </a:lnTo>
                <a:close/>
              </a:path>
            </a:pathLst>
          </a:custGeom>
          <a:blipFill>
            <a:blip r:embed="rId3"/>
            <a:stretch>
              <a:fillRect/>
            </a:stretch>
          </a:blipFill>
        </p:spPr>
        <p:txBody>
          <a:bodyPr/>
          <a:lstStyle/>
          <a:p>
            <a:endParaRPr lang="en-US"/>
          </a:p>
        </p:txBody>
      </p:sp>
      <p:sp>
        <p:nvSpPr>
          <p:cNvPr id="6" name="AutoShape 8">
            <a:extLst>
              <a:ext uri="{FF2B5EF4-FFF2-40B4-BE49-F238E27FC236}">
                <a16:creationId xmlns:a16="http://schemas.microsoft.com/office/drawing/2014/main" id="{6CE3D589-8196-DF62-AFB7-0552D7B2FFC1}"/>
              </a:ext>
            </a:extLst>
          </p:cNvPr>
          <p:cNvSpPr/>
          <p:nvPr/>
        </p:nvSpPr>
        <p:spPr>
          <a:xfrm flipV="1">
            <a:off x="1147969" y="2675838"/>
            <a:ext cx="16230600" cy="19050"/>
          </a:xfrm>
          <a:prstGeom prst="line">
            <a:avLst/>
          </a:prstGeom>
          <a:ln w="38100" cap="flat">
            <a:solidFill>
              <a:srgbClr val="376BB3"/>
            </a:solidFill>
            <a:prstDash val="solid"/>
            <a:headEnd type="none" w="sm" len="sm"/>
            <a:tailEnd type="none" w="sm" len="sm"/>
          </a:ln>
        </p:spPr>
        <p:txBody>
          <a:bodyPr/>
          <a:lstStyle/>
          <a:p>
            <a:endParaRPr lang="en-US"/>
          </a:p>
        </p:txBody>
      </p:sp>
    </p:spTree>
    <p:extLst>
      <p:ext uri="{BB962C8B-B14F-4D97-AF65-F5344CB8AC3E}">
        <p14:creationId xmlns:p14="http://schemas.microsoft.com/office/powerpoint/2010/main" val="32663579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5" name="Freeform 3">
            <a:extLst>
              <a:ext uri="{FF2B5EF4-FFF2-40B4-BE49-F238E27FC236}">
                <a16:creationId xmlns:a16="http://schemas.microsoft.com/office/drawing/2014/main" id="{0BCAB2CE-399A-FDCB-0066-5CD1306DE773}"/>
              </a:ext>
            </a:extLst>
          </p:cNvPr>
          <p:cNvSpPr/>
          <p:nvPr/>
        </p:nvSpPr>
        <p:spPr>
          <a:xfrm>
            <a:off x="7798482" y="208861"/>
            <a:ext cx="3166282" cy="852944"/>
          </a:xfrm>
          <a:custGeom>
            <a:avLst/>
            <a:gdLst/>
            <a:ahLst/>
            <a:cxnLst/>
            <a:rect l="l" t="t" r="r" b="b"/>
            <a:pathLst>
              <a:path w="2885517" h="776001">
                <a:moveTo>
                  <a:pt x="73952" y="0"/>
                </a:moveTo>
                <a:lnTo>
                  <a:pt x="2811565" y="0"/>
                </a:lnTo>
                <a:cubicBezTo>
                  <a:pt x="2852407" y="0"/>
                  <a:pt x="2885517" y="33109"/>
                  <a:pt x="2885517" y="73952"/>
                </a:cubicBezTo>
                <a:lnTo>
                  <a:pt x="2885517" y="702048"/>
                </a:lnTo>
                <a:cubicBezTo>
                  <a:pt x="2885517" y="742891"/>
                  <a:pt x="2852407" y="776001"/>
                  <a:pt x="2811565" y="776001"/>
                </a:cubicBezTo>
                <a:lnTo>
                  <a:pt x="73952" y="776001"/>
                </a:lnTo>
                <a:cubicBezTo>
                  <a:pt x="33109" y="776001"/>
                  <a:pt x="0" y="742891"/>
                  <a:pt x="0" y="702048"/>
                </a:cubicBezTo>
                <a:lnTo>
                  <a:pt x="0" y="73952"/>
                </a:lnTo>
                <a:cubicBezTo>
                  <a:pt x="0" y="33109"/>
                  <a:pt x="33109" y="0"/>
                  <a:pt x="73952" y="0"/>
                </a:cubicBezTo>
                <a:close/>
              </a:path>
            </a:pathLst>
          </a:custGeom>
          <a:solidFill>
            <a:srgbClr val="FFFFFF"/>
          </a:solidFill>
        </p:spPr>
        <p:txBody>
          <a:bodyPr/>
          <a:lstStyle/>
          <a:p>
            <a:endParaRPr lang="en-US"/>
          </a:p>
        </p:txBody>
      </p:sp>
      <p:sp>
        <p:nvSpPr>
          <p:cNvPr id="2" name="Title 1">
            <a:extLst>
              <a:ext uri="{FF2B5EF4-FFF2-40B4-BE49-F238E27FC236}">
                <a16:creationId xmlns:a16="http://schemas.microsoft.com/office/drawing/2014/main" id="{ACF5C271-5955-5721-FA8A-5C0A0D5499FF}"/>
              </a:ext>
            </a:extLst>
          </p:cNvPr>
          <p:cNvSpPr>
            <a:spLocks noGrp="1"/>
          </p:cNvSpPr>
          <p:nvPr>
            <p:ph type="title"/>
          </p:nvPr>
        </p:nvSpPr>
        <p:spPr>
          <a:xfrm>
            <a:off x="6338171" y="525142"/>
            <a:ext cx="6086902" cy="1207282"/>
          </a:xfrm>
        </p:spPr>
        <p:txBody>
          <a:bodyPr>
            <a:normAutofit fontScale="90000"/>
          </a:bodyPr>
          <a:lstStyle/>
          <a:p>
            <a:r>
              <a:rPr lang="en-US" b="1">
                <a:solidFill>
                  <a:srgbClr val="FBA619"/>
                </a:solidFill>
                <a:latin typeface="Franklin Gothic Medium" panose="020B0603020102020204" pitchFamily="34" charset="0"/>
              </a:rPr>
              <a:t>                                </a:t>
            </a:r>
            <a:r>
              <a:rPr lang="en-US" sz="4000" b="1">
                <a:solidFill>
                  <a:srgbClr val="FBA619"/>
                </a:solidFill>
                <a:latin typeface="Franklin Gothic Medium" panose="020B0603020102020204" pitchFamily="34" charset="0"/>
              </a:rPr>
              <a:t>VIDEOTAPE AGREEMENT</a:t>
            </a:r>
            <a:endParaRPr lang="en-US" b="1">
              <a:solidFill>
                <a:srgbClr val="FBA619"/>
              </a:solidFill>
              <a:latin typeface="Franklin Gothic Medium" panose="020B0603020102020204" pitchFamily="34" charset="0"/>
            </a:endParaRPr>
          </a:p>
        </p:txBody>
      </p:sp>
      <p:sp>
        <p:nvSpPr>
          <p:cNvPr id="3" name="Content Placeholder 2">
            <a:extLst>
              <a:ext uri="{FF2B5EF4-FFF2-40B4-BE49-F238E27FC236}">
                <a16:creationId xmlns:a16="http://schemas.microsoft.com/office/drawing/2014/main" id="{192A4781-F913-FADB-4C8B-EDADE8B89640}"/>
              </a:ext>
            </a:extLst>
          </p:cNvPr>
          <p:cNvSpPr>
            <a:spLocks noGrp="1"/>
          </p:cNvSpPr>
          <p:nvPr>
            <p:ph idx="1"/>
          </p:nvPr>
        </p:nvSpPr>
        <p:spPr>
          <a:xfrm>
            <a:off x="927062" y="2170835"/>
            <a:ext cx="16668749" cy="6987382"/>
          </a:xfrm>
        </p:spPr>
        <p:txBody>
          <a:bodyPr>
            <a:normAutofit fontScale="40000" lnSpcReduction="20000"/>
          </a:bodyPr>
          <a:lstStyle/>
          <a:p>
            <a:pPr marL="0" indent="0">
              <a:buNone/>
            </a:pPr>
            <a:r>
              <a:rPr lang="en-US" dirty="0">
                <a:solidFill>
                  <a:schemeClr val="bg1"/>
                </a:solidFill>
              </a:rPr>
              <a:t>	</a:t>
            </a:r>
            <a:r>
              <a:rPr lang="en-US" dirty="0">
                <a:solidFill>
                  <a:schemeClr val="bg1"/>
                </a:solidFill>
                <a:latin typeface="Franklin Gothic Medium" panose="020B0603020102020204" pitchFamily="34" charset="0"/>
              </a:rPr>
              <a:t>                            </a:t>
            </a:r>
            <a:r>
              <a:rPr lang="en-US" sz="7000" dirty="0">
                <a:solidFill>
                  <a:schemeClr val="bg1"/>
                </a:solidFill>
                <a:latin typeface="Franklin Gothic Medium" panose="020B0603020102020204" pitchFamily="34" charset="0"/>
              </a:rPr>
              <a:t>The term of the 2024 Videotape Agreement is October 1, 2024 to September 30, 2027.</a:t>
            </a:r>
          </a:p>
          <a:p>
            <a:pPr marL="0" indent="0">
              <a:buNone/>
            </a:pPr>
            <a:endParaRPr lang="en-US" sz="6300" dirty="0">
              <a:solidFill>
                <a:schemeClr val="bg1"/>
              </a:solidFill>
              <a:latin typeface="Franklin Gothic Medium" panose="020B0603020102020204" pitchFamily="34" charset="0"/>
            </a:endParaRPr>
          </a:p>
          <a:p>
            <a:pPr marL="0" indent="0">
              <a:buNone/>
            </a:pPr>
            <a:r>
              <a:rPr lang="en-US" sz="6300" dirty="0">
                <a:solidFill>
                  <a:schemeClr val="bg1"/>
                </a:solidFill>
                <a:latin typeface="Franklin Gothic Medium" panose="020B0603020102020204" pitchFamily="34" charset="0"/>
              </a:rPr>
              <a:t>                			</a:t>
            </a:r>
          </a:p>
          <a:p>
            <a:r>
              <a:rPr lang="en-US" sz="7000" dirty="0">
                <a:solidFill>
                  <a:schemeClr val="bg1"/>
                </a:solidFill>
                <a:latin typeface="Franklin Gothic Medium" panose="020B0603020102020204" pitchFamily="34" charset="0"/>
              </a:rPr>
              <a:t>Now, along with wages and hours, the working conditions of a new series and of new seasons of ½ hour single camera prime time dramatic television are as per the Basic Agreement.</a:t>
            </a:r>
          </a:p>
          <a:p>
            <a:pPr marL="0" indent="0">
              <a:buNone/>
            </a:pPr>
            <a:endParaRPr lang="en-US" sz="7000" dirty="0">
              <a:solidFill>
                <a:schemeClr val="bg1"/>
              </a:solidFill>
              <a:latin typeface="Franklin Gothic Medium" panose="020B0603020102020204" pitchFamily="34" charset="0"/>
            </a:endParaRPr>
          </a:p>
          <a:p>
            <a:r>
              <a:rPr lang="en-US" sz="7000" dirty="0">
                <a:solidFill>
                  <a:schemeClr val="bg1"/>
                </a:solidFill>
                <a:latin typeface="Franklin Gothic Medium" panose="020B0603020102020204" pitchFamily="34" charset="0"/>
              </a:rPr>
              <a:t>Streaming non-dramatic shows will now fall under the VTA, an hourly wage increase of more than $4 and $5 an hour per classification. Prior, wages and terms were all subject to negotiation.</a:t>
            </a:r>
          </a:p>
          <a:p>
            <a:pPr marL="0" indent="0">
              <a:buNone/>
            </a:pPr>
            <a:endParaRPr lang="en-US" sz="7000" dirty="0">
              <a:solidFill>
                <a:schemeClr val="bg1"/>
              </a:solidFill>
              <a:latin typeface="Franklin Gothic Medium" panose="020B0603020102020204" pitchFamily="34" charset="0"/>
            </a:endParaRPr>
          </a:p>
          <a:p>
            <a:r>
              <a:rPr lang="en-US" sz="7000" dirty="0">
                <a:solidFill>
                  <a:schemeClr val="bg1"/>
                </a:solidFill>
                <a:latin typeface="Franklin Gothic Medium" panose="020B0603020102020204" pitchFamily="34" charset="0"/>
              </a:rPr>
              <a:t>For new series or seasons of non-DIY type reality shows, an additional 3% wage increase in year one (1) and in year two (2) on top of the general wage increase, with full Videotape dramatic rates in year three (3).</a:t>
            </a:r>
          </a:p>
          <a:p>
            <a:pPr marL="0" indent="0">
              <a:buNone/>
            </a:pPr>
            <a:endParaRPr lang="en-US" sz="7000" dirty="0">
              <a:solidFill>
                <a:schemeClr val="bg1"/>
              </a:solidFill>
              <a:latin typeface="Franklin Gothic Medium" panose="020B0603020102020204" pitchFamily="34" charset="0"/>
            </a:endParaRPr>
          </a:p>
          <a:p>
            <a:r>
              <a:rPr lang="en-US" sz="7000" dirty="0">
                <a:solidFill>
                  <a:schemeClr val="bg1"/>
                </a:solidFill>
                <a:latin typeface="Franklin Gothic Medium" panose="020B0603020102020204" pitchFamily="34" charset="0"/>
              </a:rPr>
              <a:t>New series -Non-Dramatic Rates Increase </a:t>
            </a:r>
          </a:p>
          <a:p>
            <a:pPr marL="0" indent="0">
              <a:buNone/>
            </a:pPr>
            <a:r>
              <a:rPr lang="en-US" sz="7000" dirty="0">
                <a:solidFill>
                  <a:schemeClr val="bg1"/>
                </a:solidFill>
                <a:latin typeface="Franklin Gothic Medium" panose="020B0603020102020204" pitchFamily="34" charset="0"/>
              </a:rPr>
              <a:t>        Year One -  10%,</a:t>
            </a:r>
          </a:p>
          <a:p>
            <a:pPr marL="0" indent="0">
              <a:buNone/>
            </a:pPr>
            <a:r>
              <a:rPr lang="en-US" sz="7000" dirty="0">
                <a:solidFill>
                  <a:schemeClr val="bg1"/>
                </a:solidFill>
                <a:latin typeface="Franklin Gothic Medium" panose="020B0603020102020204" pitchFamily="34" charset="0"/>
              </a:rPr>
              <a:t>        Year Two -  7%</a:t>
            </a:r>
          </a:p>
          <a:p>
            <a:pPr marL="0" indent="0">
              <a:buNone/>
            </a:pPr>
            <a:r>
              <a:rPr lang="en-US" sz="7000" dirty="0">
                <a:solidFill>
                  <a:schemeClr val="bg1"/>
                </a:solidFill>
                <a:latin typeface="Franklin Gothic Medium" panose="020B0603020102020204" pitchFamily="34" charset="0"/>
              </a:rPr>
              <a:t>        Year Three – Full Dramatic Rate </a:t>
            </a:r>
            <a:endParaRPr lang="en-US" sz="3500" dirty="0">
              <a:latin typeface="Franklin Gothic Medium" panose="020B0603020102020204" pitchFamily="34" charset="0"/>
            </a:endParaRPr>
          </a:p>
          <a:p>
            <a:pPr marL="0" indent="0">
              <a:buNone/>
            </a:pPr>
            <a:endParaRPr lang="en-US" dirty="0"/>
          </a:p>
        </p:txBody>
      </p:sp>
      <p:sp>
        <p:nvSpPr>
          <p:cNvPr id="4" name="Freeform 5">
            <a:extLst>
              <a:ext uri="{FF2B5EF4-FFF2-40B4-BE49-F238E27FC236}">
                <a16:creationId xmlns:a16="http://schemas.microsoft.com/office/drawing/2014/main" id="{0329A2FE-8945-8C1D-4C37-A6E624F47AD2}"/>
              </a:ext>
            </a:extLst>
          </p:cNvPr>
          <p:cNvSpPr/>
          <p:nvPr/>
        </p:nvSpPr>
        <p:spPr>
          <a:xfrm>
            <a:off x="7853786" y="208861"/>
            <a:ext cx="3055673" cy="852945"/>
          </a:xfrm>
          <a:custGeom>
            <a:avLst/>
            <a:gdLst/>
            <a:ahLst/>
            <a:cxnLst/>
            <a:rect l="l" t="t" r="r" b="b"/>
            <a:pathLst>
              <a:path w="4626602" h="1435842">
                <a:moveTo>
                  <a:pt x="0" y="0"/>
                </a:moveTo>
                <a:lnTo>
                  <a:pt x="4626602" y="0"/>
                </a:lnTo>
                <a:lnTo>
                  <a:pt x="4626602" y="1435841"/>
                </a:lnTo>
                <a:lnTo>
                  <a:pt x="0" y="1435841"/>
                </a:lnTo>
                <a:lnTo>
                  <a:pt x="0" y="0"/>
                </a:lnTo>
                <a:close/>
              </a:path>
            </a:pathLst>
          </a:custGeom>
          <a:blipFill>
            <a:blip r:embed="rId3"/>
            <a:stretch>
              <a:fillRect/>
            </a:stretch>
          </a:blipFill>
        </p:spPr>
        <p:txBody>
          <a:bodyPr/>
          <a:lstStyle/>
          <a:p>
            <a:endParaRPr lang="en-US"/>
          </a:p>
        </p:txBody>
      </p:sp>
      <p:sp>
        <p:nvSpPr>
          <p:cNvPr id="6" name="AutoShape 8">
            <a:extLst>
              <a:ext uri="{FF2B5EF4-FFF2-40B4-BE49-F238E27FC236}">
                <a16:creationId xmlns:a16="http://schemas.microsoft.com/office/drawing/2014/main" id="{B7F271F1-9A3F-B104-457E-B49CA3AAC9A9}"/>
              </a:ext>
            </a:extLst>
          </p:cNvPr>
          <p:cNvSpPr/>
          <p:nvPr/>
        </p:nvSpPr>
        <p:spPr>
          <a:xfrm flipV="1">
            <a:off x="1146137" y="1847517"/>
            <a:ext cx="16230600" cy="19050"/>
          </a:xfrm>
          <a:prstGeom prst="line">
            <a:avLst/>
          </a:prstGeom>
          <a:ln w="38100" cap="flat">
            <a:solidFill>
              <a:srgbClr val="376BB3"/>
            </a:solidFill>
            <a:prstDash val="solid"/>
            <a:headEnd type="none" w="sm" len="sm"/>
            <a:tailEnd type="none" w="sm" len="sm"/>
          </a:ln>
        </p:spPr>
        <p:txBody>
          <a:bodyPr/>
          <a:lstStyle/>
          <a:p>
            <a:endParaRPr lang="en-US"/>
          </a:p>
        </p:txBody>
      </p:sp>
    </p:spTree>
    <p:extLst>
      <p:ext uri="{BB962C8B-B14F-4D97-AF65-F5344CB8AC3E}">
        <p14:creationId xmlns:p14="http://schemas.microsoft.com/office/powerpoint/2010/main" val="657323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5" name="Freeform 3">
            <a:extLst>
              <a:ext uri="{FF2B5EF4-FFF2-40B4-BE49-F238E27FC236}">
                <a16:creationId xmlns:a16="http://schemas.microsoft.com/office/drawing/2014/main" id="{A6FB6AAA-5C48-2708-3B01-42D6AC8652FE}"/>
              </a:ext>
            </a:extLst>
          </p:cNvPr>
          <p:cNvSpPr/>
          <p:nvPr/>
        </p:nvSpPr>
        <p:spPr>
          <a:xfrm>
            <a:off x="6474449" y="116046"/>
            <a:ext cx="5339101" cy="1435842"/>
          </a:xfrm>
          <a:custGeom>
            <a:avLst/>
            <a:gdLst/>
            <a:ahLst/>
            <a:cxnLst/>
            <a:rect l="l" t="t" r="r" b="b"/>
            <a:pathLst>
              <a:path w="2885517" h="776001">
                <a:moveTo>
                  <a:pt x="73952" y="0"/>
                </a:moveTo>
                <a:lnTo>
                  <a:pt x="2811565" y="0"/>
                </a:lnTo>
                <a:cubicBezTo>
                  <a:pt x="2852407" y="0"/>
                  <a:pt x="2885517" y="33109"/>
                  <a:pt x="2885517" y="73952"/>
                </a:cubicBezTo>
                <a:lnTo>
                  <a:pt x="2885517" y="702048"/>
                </a:lnTo>
                <a:cubicBezTo>
                  <a:pt x="2885517" y="742891"/>
                  <a:pt x="2852407" y="776001"/>
                  <a:pt x="2811565" y="776001"/>
                </a:cubicBezTo>
                <a:lnTo>
                  <a:pt x="73952" y="776001"/>
                </a:lnTo>
                <a:cubicBezTo>
                  <a:pt x="33109" y="776001"/>
                  <a:pt x="0" y="742891"/>
                  <a:pt x="0" y="702048"/>
                </a:cubicBezTo>
                <a:lnTo>
                  <a:pt x="0" y="73952"/>
                </a:lnTo>
                <a:cubicBezTo>
                  <a:pt x="0" y="33109"/>
                  <a:pt x="33109" y="0"/>
                  <a:pt x="73952" y="0"/>
                </a:cubicBezTo>
                <a:close/>
              </a:path>
            </a:pathLst>
          </a:custGeom>
          <a:solidFill>
            <a:srgbClr val="FFFFFF"/>
          </a:solidFill>
        </p:spPr>
        <p:txBody>
          <a:bodyPr/>
          <a:lstStyle/>
          <a:p>
            <a:endParaRPr lang="en-US"/>
          </a:p>
        </p:txBody>
      </p:sp>
      <p:sp>
        <p:nvSpPr>
          <p:cNvPr id="2" name="Title 1">
            <a:extLst>
              <a:ext uri="{FF2B5EF4-FFF2-40B4-BE49-F238E27FC236}">
                <a16:creationId xmlns:a16="http://schemas.microsoft.com/office/drawing/2014/main" id="{ACF5C271-5955-5721-FA8A-5C0A0D5499FF}"/>
              </a:ext>
            </a:extLst>
          </p:cNvPr>
          <p:cNvSpPr>
            <a:spLocks noGrp="1"/>
          </p:cNvSpPr>
          <p:nvPr>
            <p:ph type="title"/>
          </p:nvPr>
        </p:nvSpPr>
        <p:spPr>
          <a:xfrm>
            <a:off x="5029200" y="1551888"/>
            <a:ext cx="8229600" cy="1143000"/>
          </a:xfrm>
        </p:spPr>
        <p:txBody>
          <a:bodyPr/>
          <a:lstStyle/>
          <a:p>
            <a:r>
              <a:rPr lang="en-US">
                <a:solidFill>
                  <a:srgbClr val="FBA619"/>
                </a:solidFill>
                <a:latin typeface="Franklin Gothic Medium" panose="020B0603020102020204" pitchFamily="34" charset="0"/>
              </a:rPr>
              <a:t>SIDELETTERS</a:t>
            </a:r>
          </a:p>
        </p:txBody>
      </p:sp>
      <p:sp>
        <p:nvSpPr>
          <p:cNvPr id="3" name="Content Placeholder 2">
            <a:extLst>
              <a:ext uri="{FF2B5EF4-FFF2-40B4-BE49-F238E27FC236}">
                <a16:creationId xmlns:a16="http://schemas.microsoft.com/office/drawing/2014/main" id="{192A4781-F913-FADB-4C8B-EDADE8B89640}"/>
              </a:ext>
            </a:extLst>
          </p:cNvPr>
          <p:cNvSpPr>
            <a:spLocks noGrp="1"/>
          </p:cNvSpPr>
          <p:nvPr>
            <p:ph idx="1"/>
          </p:nvPr>
        </p:nvSpPr>
        <p:spPr>
          <a:xfrm>
            <a:off x="651681" y="2987730"/>
            <a:ext cx="16230600" cy="6467610"/>
          </a:xfrm>
        </p:spPr>
        <p:txBody>
          <a:bodyPr/>
          <a:lstStyle/>
          <a:p>
            <a:pPr marL="0" marR="0" lvl="0" indent="0">
              <a:spcBef>
                <a:spcPts val="0"/>
              </a:spcBef>
              <a:spcAft>
                <a:spcPts val="1200"/>
              </a:spcAft>
              <a:buNone/>
            </a:pPr>
            <a:r>
              <a:rPr lang="en-US" sz="3600" dirty="0">
                <a:solidFill>
                  <a:schemeClr val="bg1"/>
                </a:solidFill>
                <a:effectLst/>
                <a:latin typeface="Franklin Gothic Medium" panose="020B0603020102020204" pitchFamily="34" charset="0"/>
                <a:ea typeface="Calibri" panose="020F0502020204030204" pitchFamily="34" charset="0"/>
              </a:rPr>
              <a:t>Streaming improvements: </a:t>
            </a:r>
          </a:p>
          <a:p>
            <a:pPr marL="914400" marR="0" lvl="2" indent="0">
              <a:spcBef>
                <a:spcPts val="0"/>
              </a:spcBef>
              <a:spcAft>
                <a:spcPts val="800"/>
              </a:spcAft>
              <a:buNone/>
            </a:pPr>
            <a:r>
              <a:rPr lang="en-US" sz="2800" dirty="0">
                <a:solidFill>
                  <a:schemeClr val="bg1"/>
                </a:solidFill>
                <a:effectLst/>
                <a:latin typeface="Franklin Gothic Medium" panose="020B0603020102020204" pitchFamily="34" charset="0"/>
                <a:ea typeface="Calibri" panose="020F0502020204030204" pitchFamily="34" charset="0"/>
              </a:rPr>
              <a:t>Advertising-based Video On Demand (AVOD) and Free Ad Supported Television (FAST) productions will now have the same wages, terms and conditions as Subscription Video On Demand (SVOD) productions. Before they were as negotiated.</a:t>
            </a:r>
          </a:p>
          <a:p>
            <a:pPr marL="1028700" marR="0" indent="0">
              <a:spcBef>
                <a:spcPts val="0"/>
              </a:spcBef>
              <a:spcAft>
                <a:spcPts val="800"/>
              </a:spcAft>
              <a:buNone/>
            </a:pPr>
            <a:r>
              <a:rPr lang="en-US" sz="2800" dirty="0">
                <a:solidFill>
                  <a:schemeClr val="bg1"/>
                </a:solidFill>
                <a:effectLst/>
                <a:latin typeface="Franklin Gothic Medium" panose="020B0603020102020204" pitchFamily="34" charset="0"/>
                <a:ea typeface="Calibri" panose="020F0502020204030204" pitchFamily="34" charset="0"/>
              </a:rPr>
              <a:t> </a:t>
            </a:r>
          </a:p>
          <a:p>
            <a:pPr marL="914400" marR="0" lvl="2" indent="0">
              <a:spcBef>
                <a:spcPts val="0"/>
              </a:spcBef>
              <a:spcAft>
                <a:spcPts val="800"/>
              </a:spcAft>
              <a:buNone/>
            </a:pPr>
            <a:r>
              <a:rPr lang="en-US" sz="2800" dirty="0">
                <a:solidFill>
                  <a:schemeClr val="bg1"/>
                </a:solidFill>
                <a:effectLst/>
                <a:latin typeface="Franklin Gothic Medium" panose="020B0603020102020204" pitchFamily="34" charset="0"/>
                <a:ea typeface="Calibri" panose="020F0502020204030204" pitchFamily="34" charset="0"/>
              </a:rPr>
              <a:t>All High Budget SVOD, AVOD and FAST productions will be treated comparable to network television productions.</a:t>
            </a:r>
          </a:p>
          <a:p>
            <a:pPr marL="1028700" marR="0" indent="0">
              <a:spcBef>
                <a:spcPts val="0"/>
              </a:spcBef>
              <a:spcAft>
                <a:spcPts val="800"/>
              </a:spcAft>
              <a:buNone/>
            </a:pPr>
            <a:r>
              <a:rPr lang="en-US" sz="2800" dirty="0">
                <a:solidFill>
                  <a:schemeClr val="bg1"/>
                </a:solidFill>
                <a:effectLst/>
                <a:latin typeface="Franklin Gothic Medium" panose="020B0603020102020204" pitchFamily="34" charset="0"/>
                <a:ea typeface="Calibri" panose="020F0502020204030204" pitchFamily="34" charset="0"/>
              </a:rPr>
              <a:t> </a:t>
            </a:r>
          </a:p>
          <a:p>
            <a:pPr marL="914400" marR="0" lvl="2" indent="0">
              <a:spcBef>
                <a:spcPts val="0"/>
              </a:spcBef>
              <a:spcAft>
                <a:spcPts val="800"/>
              </a:spcAft>
              <a:buNone/>
            </a:pPr>
            <a:r>
              <a:rPr lang="en-US" sz="2800" dirty="0">
                <a:solidFill>
                  <a:schemeClr val="bg1"/>
                </a:solidFill>
                <a:effectLst/>
                <a:latin typeface="Franklin Gothic Medium" panose="020B0603020102020204" pitchFamily="34" charset="0"/>
                <a:ea typeface="Calibri" panose="020F0502020204030204" pitchFamily="34" charset="0"/>
              </a:rPr>
              <a:t>Tier Two High Budget programs will be treated at the better conditions afforded to Tier One High Budget programs.</a:t>
            </a:r>
          </a:p>
          <a:p>
            <a:endParaRPr lang="en-US" dirty="0"/>
          </a:p>
        </p:txBody>
      </p:sp>
      <p:sp>
        <p:nvSpPr>
          <p:cNvPr id="4" name="Freeform 5">
            <a:extLst>
              <a:ext uri="{FF2B5EF4-FFF2-40B4-BE49-F238E27FC236}">
                <a16:creationId xmlns:a16="http://schemas.microsoft.com/office/drawing/2014/main" id="{0329A2FE-8945-8C1D-4C37-A6E624F47AD2}"/>
              </a:ext>
            </a:extLst>
          </p:cNvPr>
          <p:cNvSpPr/>
          <p:nvPr/>
        </p:nvSpPr>
        <p:spPr>
          <a:xfrm>
            <a:off x="6838954" y="116046"/>
            <a:ext cx="4626602" cy="1435842"/>
          </a:xfrm>
          <a:custGeom>
            <a:avLst/>
            <a:gdLst/>
            <a:ahLst/>
            <a:cxnLst/>
            <a:rect l="l" t="t" r="r" b="b"/>
            <a:pathLst>
              <a:path w="4626602" h="1435842">
                <a:moveTo>
                  <a:pt x="0" y="0"/>
                </a:moveTo>
                <a:lnTo>
                  <a:pt x="4626602" y="0"/>
                </a:lnTo>
                <a:lnTo>
                  <a:pt x="4626602" y="1435841"/>
                </a:lnTo>
                <a:lnTo>
                  <a:pt x="0" y="1435841"/>
                </a:lnTo>
                <a:lnTo>
                  <a:pt x="0" y="0"/>
                </a:lnTo>
                <a:close/>
              </a:path>
            </a:pathLst>
          </a:custGeom>
          <a:blipFill>
            <a:blip r:embed="rId3"/>
            <a:stretch>
              <a:fillRect/>
            </a:stretch>
          </a:blipFill>
        </p:spPr>
        <p:txBody>
          <a:bodyPr/>
          <a:lstStyle/>
          <a:p>
            <a:endParaRPr lang="en-US"/>
          </a:p>
        </p:txBody>
      </p:sp>
      <p:sp>
        <p:nvSpPr>
          <p:cNvPr id="6" name="AutoShape 8">
            <a:extLst>
              <a:ext uri="{FF2B5EF4-FFF2-40B4-BE49-F238E27FC236}">
                <a16:creationId xmlns:a16="http://schemas.microsoft.com/office/drawing/2014/main" id="{53D904FD-CDBA-6C2D-4950-443E3E033451}"/>
              </a:ext>
            </a:extLst>
          </p:cNvPr>
          <p:cNvSpPr/>
          <p:nvPr/>
        </p:nvSpPr>
        <p:spPr>
          <a:xfrm flipV="1">
            <a:off x="1036955" y="2605652"/>
            <a:ext cx="16230600" cy="19050"/>
          </a:xfrm>
          <a:prstGeom prst="line">
            <a:avLst/>
          </a:prstGeom>
          <a:ln w="38100" cap="flat">
            <a:solidFill>
              <a:srgbClr val="376BB3"/>
            </a:solidFill>
            <a:prstDash val="solid"/>
            <a:headEnd type="none" w="sm" len="sm"/>
            <a:tailEnd type="none" w="sm" len="sm"/>
          </a:ln>
        </p:spPr>
        <p:txBody>
          <a:bodyPr/>
          <a:lstStyle/>
          <a:p>
            <a:endParaRPr lang="en-US"/>
          </a:p>
        </p:txBody>
      </p:sp>
    </p:spTree>
    <p:extLst>
      <p:ext uri="{BB962C8B-B14F-4D97-AF65-F5344CB8AC3E}">
        <p14:creationId xmlns:p14="http://schemas.microsoft.com/office/powerpoint/2010/main" val="10532121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5" name="Freeform 3">
            <a:extLst>
              <a:ext uri="{FF2B5EF4-FFF2-40B4-BE49-F238E27FC236}">
                <a16:creationId xmlns:a16="http://schemas.microsoft.com/office/drawing/2014/main" id="{A6FB6AAA-5C48-2708-3B01-42D6AC8652FE}"/>
              </a:ext>
            </a:extLst>
          </p:cNvPr>
          <p:cNvSpPr/>
          <p:nvPr/>
        </p:nvSpPr>
        <p:spPr>
          <a:xfrm>
            <a:off x="7266440" y="116046"/>
            <a:ext cx="3001082" cy="852945"/>
          </a:xfrm>
          <a:custGeom>
            <a:avLst/>
            <a:gdLst/>
            <a:ahLst/>
            <a:cxnLst/>
            <a:rect l="l" t="t" r="r" b="b"/>
            <a:pathLst>
              <a:path w="2885517" h="776001">
                <a:moveTo>
                  <a:pt x="73952" y="0"/>
                </a:moveTo>
                <a:lnTo>
                  <a:pt x="2811565" y="0"/>
                </a:lnTo>
                <a:cubicBezTo>
                  <a:pt x="2852407" y="0"/>
                  <a:pt x="2885517" y="33109"/>
                  <a:pt x="2885517" y="73952"/>
                </a:cubicBezTo>
                <a:lnTo>
                  <a:pt x="2885517" y="702048"/>
                </a:lnTo>
                <a:cubicBezTo>
                  <a:pt x="2885517" y="742891"/>
                  <a:pt x="2852407" y="776001"/>
                  <a:pt x="2811565" y="776001"/>
                </a:cubicBezTo>
                <a:lnTo>
                  <a:pt x="73952" y="776001"/>
                </a:lnTo>
                <a:cubicBezTo>
                  <a:pt x="33109" y="776001"/>
                  <a:pt x="0" y="742891"/>
                  <a:pt x="0" y="702048"/>
                </a:cubicBezTo>
                <a:lnTo>
                  <a:pt x="0" y="73952"/>
                </a:lnTo>
                <a:cubicBezTo>
                  <a:pt x="0" y="33109"/>
                  <a:pt x="33109" y="0"/>
                  <a:pt x="73952" y="0"/>
                </a:cubicBezTo>
                <a:close/>
              </a:path>
            </a:pathLst>
          </a:custGeom>
          <a:solidFill>
            <a:srgbClr val="FFFFFF"/>
          </a:solidFill>
        </p:spPr>
        <p:txBody>
          <a:bodyPr/>
          <a:lstStyle/>
          <a:p>
            <a:endParaRPr lang="en-US"/>
          </a:p>
        </p:txBody>
      </p:sp>
      <p:sp>
        <p:nvSpPr>
          <p:cNvPr id="2" name="Title 1">
            <a:extLst>
              <a:ext uri="{FF2B5EF4-FFF2-40B4-BE49-F238E27FC236}">
                <a16:creationId xmlns:a16="http://schemas.microsoft.com/office/drawing/2014/main" id="{ACF5C271-5955-5721-FA8A-5C0A0D5499FF}"/>
              </a:ext>
            </a:extLst>
          </p:cNvPr>
          <p:cNvSpPr>
            <a:spLocks noGrp="1"/>
          </p:cNvSpPr>
          <p:nvPr>
            <p:ph type="title"/>
          </p:nvPr>
        </p:nvSpPr>
        <p:spPr>
          <a:xfrm>
            <a:off x="4652181" y="831660"/>
            <a:ext cx="8229600" cy="1143000"/>
          </a:xfrm>
        </p:spPr>
        <p:txBody>
          <a:bodyPr/>
          <a:lstStyle/>
          <a:p>
            <a:r>
              <a:rPr lang="en-US">
                <a:solidFill>
                  <a:srgbClr val="FBA619"/>
                </a:solidFill>
                <a:latin typeface="Franklin Gothic Medium" panose="020B0603020102020204" pitchFamily="34" charset="0"/>
              </a:rPr>
              <a:t>SIDELETTERS</a:t>
            </a:r>
          </a:p>
        </p:txBody>
      </p:sp>
      <p:sp>
        <p:nvSpPr>
          <p:cNvPr id="3" name="Content Placeholder 2">
            <a:extLst>
              <a:ext uri="{FF2B5EF4-FFF2-40B4-BE49-F238E27FC236}">
                <a16:creationId xmlns:a16="http://schemas.microsoft.com/office/drawing/2014/main" id="{192A4781-F913-FADB-4C8B-EDADE8B89640}"/>
              </a:ext>
            </a:extLst>
          </p:cNvPr>
          <p:cNvSpPr>
            <a:spLocks noGrp="1"/>
          </p:cNvSpPr>
          <p:nvPr>
            <p:ph idx="1"/>
          </p:nvPr>
        </p:nvSpPr>
        <p:spPr>
          <a:xfrm>
            <a:off x="1028700" y="2373581"/>
            <a:ext cx="16230600" cy="6467610"/>
          </a:xfrm>
        </p:spPr>
        <p:txBody>
          <a:bodyPr>
            <a:normAutofit lnSpcReduction="10000"/>
          </a:bodyPr>
          <a:lstStyle/>
          <a:p>
            <a:pPr marL="0" marR="0" lvl="0" indent="0">
              <a:spcBef>
                <a:spcPts val="0"/>
              </a:spcBef>
              <a:spcAft>
                <a:spcPts val="1200"/>
              </a:spcAft>
              <a:buNone/>
            </a:pPr>
            <a:r>
              <a:rPr lang="en-US" sz="3600">
                <a:solidFill>
                  <a:schemeClr val="bg1"/>
                </a:solidFill>
                <a:effectLst/>
                <a:latin typeface="Franklin Gothic Medium" panose="020B0603020102020204" pitchFamily="34" charset="0"/>
                <a:ea typeface="Calibri" panose="020F0502020204030204" pitchFamily="34" charset="0"/>
              </a:rPr>
              <a:t>SIDELETTER Improvements: </a:t>
            </a:r>
          </a:p>
          <a:p>
            <a:pPr>
              <a:lnSpc>
                <a:spcPct val="150000"/>
              </a:lnSpc>
              <a:spcBef>
                <a:spcPts val="0"/>
              </a:spcBef>
              <a:spcAft>
                <a:spcPts val="1200"/>
              </a:spcAft>
            </a:pPr>
            <a:r>
              <a:rPr lang="en-US" sz="2800">
                <a:solidFill>
                  <a:schemeClr val="bg1"/>
                </a:solidFill>
                <a:effectLst/>
                <a:latin typeface="Franklin Gothic Medium" panose="020B0603020102020204" pitchFamily="34" charset="0"/>
                <a:ea typeface="Calibri" panose="020F0502020204030204" pitchFamily="34" charset="0"/>
              </a:rPr>
              <a:t>The Long-Form/Movie of the Week (MOW) rates have been increased by an average of 21%, depending on project and classification. </a:t>
            </a:r>
          </a:p>
          <a:p>
            <a:pPr>
              <a:lnSpc>
                <a:spcPct val="150000"/>
              </a:lnSpc>
              <a:spcBef>
                <a:spcPts val="0"/>
              </a:spcBef>
              <a:spcAft>
                <a:spcPts val="1200"/>
              </a:spcAft>
            </a:pPr>
            <a:r>
              <a:rPr lang="en-US" sz="2800">
                <a:solidFill>
                  <a:schemeClr val="bg1"/>
                </a:solidFill>
                <a:effectLst/>
                <a:latin typeface="Franklin Gothic Medium" panose="020B0603020102020204" pitchFamily="34" charset="0"/>
                <a:ea typeface="Calibri" panose="020F0502020204030204" pitchFamily="34" charset="0"/>
              </a:rPr>
              <a:t>Wage rates for mini-series made for Network, Pay TV, and streaming have been increased by an average of 30%, depending on project and classification. Formerly, the Movie of the Week rates applied.</a:t>
            </a:r>
          </a:p>
          <a:p>
            <a:pPr>
              <a:lnSpc>
                <a:spcPct val="150000"/>
              </a:lnSpc>
              <a:spcBef>
                <a:spcPts val="0"/>
              </a:spcBef>
              <a:spcAft>
                <a:spcPts val="1200"/>
              </a:spcAft>
            </a:pPr>
            <a:r>
              <a:rPr lang="en-US" sz="2800">
                <a:solidFill>
                  <a:schemeClr val="bg1"/>
                </a:solidFill>
                <a:effectLst/>
                <a:latin typeface="Franklin Gothic Medium" panose="020B0603020102020204" pitchFamily="34" charset="0"/>
                <a:ea typeface="Calibri" panose="020F0502020204030204" pitchFamily="34" charset="0"/>
              </a:rPr>
              <a:t>Low Budget SVOD rates have been increased by an average of 25% depending on classification. </a:t>
            </a:r>
          </a:p>
          <a:p>
            <a:pPr>
              <a:lnSpc>
                <a:spcPct val="150000"/>
              </a:lnSpc>
              <a:spcBef>
                <a:spcPts val="0"/>
              </a:spcBef>
              <a:spcAft>
                <a:spcPts val="1200"/>
              </a:spcAft>
            </a:pPr>
            <a:r>
              <a:rPr lang="en-US" sz="2800">
                <a:solidFill>
                  <a:schemeClr val="bg1"/>
                </a:solidFill>
                <a:effectLst/>
                <a:latin typeface="Franklin Gothic Medium" panose="020B0603020102020204" pitchFamily="34" charset="0"/>
                <a:ea typeface="Calibri" panose="020F0502020204030204" pitchFamily="34" charset="0"/>
              </a:rPr>
              <a:t>Mid Budget SVOD rates have been increased by an average of 18% depending on classification.</a:t>
            </a:r>
          </a:p>
          <a:p>
            <a:pPr>
              <a:lnSpc>
                <a:spcPct val="150000"/>
              </a:lnSpc>
              <a:spcBef>
                <a:spcPts val="0"/>
              </a:spcBef>
              <a:spcAft>
                <a:spcPts val="1200"/>
              </a:spcAft>
            </a:pPr>
            <a:r>
              <a:rPr lang="en-US" sz="2800">
                <a:solidFill>
                  <a:schemeClr val="bg1"/>
                </a:solidFill>
                <a:effectLst/>
                <a:latin typeface="Franklin Gothic Medium" panose="020B0603020102020204" pitchFamily="34" charset="0"/>
                <a:ea typeface="Calibri" panose="020F0502020204030204" pitchFamily="34" charset="0"/>
              </a:rPr>
              <a:t>Network, Pay TV, and streaming mini-series unworked holiday pay will increase 50%.</a:t>
            </a:r>
          </a:p>
          <a:p>
            <a:pPr marL="914400" marR="0" lvl="2" indent="0">
              <a:spcBef>
                <a:spcPts val="0"/>
              </a:spcBef>
              <a:spcAft>
                <a:spcPts val="800"/>
              </a:spcAft>
              <a:buNone/>
            </a:pPr>
            <a:endParaRPr lang="en-US"/>
          </a:p>
        </p:txBody>
      </p:sp>
      <p:sp>
        <p:nvSpPr>
          <p:cNvPr id="4" name="Freeform 5">
            <a:extLst>
              <a:ext uri="{FF2B5EF4-FFF2-40B4-BE49-F238E27FC236}">
                <a16:creationId xmlns:a16="http://schemas.microsoft.com/office/drawing/2014/main" id="{0329A2FE-8945-8C1D-4C37-A6E624F47AD2}"/>
              </a:ext>
            </a:extLst>
          </p:cNvPr>
          <p:cNvSpPr/>
          <p:nvPr/>
        </p:nvSpPr>
        <p:spPr>
          <a:xfrm>
            <a:off x="7266440" y="116046"/>
            <a:ext cx="3001082" cy="852945"/>
          </a:xfrm>
          <a:custGeom>
            <a:avLst/>
            <a:gdLst/>
            <a:ahLst/>
            <a:cxnLst/>
            <a:rect l="l" t="t" r="r" b="b"/>
            <a:pathLst>
              <a:path w="4626602" h="1435842">
                <a:moveTo>
                  <a:pt x="0" y="0"/>
                </a:moveTo>
                <a:lnTo>
                  <a:pt x="4626602" y="0"/>
                </a:lnTo>
                <a:lnTo>
                  <a:pt x="4626602" y="1435841"/>
                </a:lnTo>
                <a:lnTo>
                  <a:pt x="0" y="1435841"/>
                </a:lnTo>
                <a:lnTo>
                  <a:pt x="0" y="0"/>
                </a:lnTo>
                <a:close/>
              </a:path>
            </a:pathLst>
          </a:custGeom>
          <a:blipFill>
            <a:blip r:embed="rId3"/>
            <a:stretch>
              <a:fillRect/>
            </a:stretch>
          </a:blipFill>
        </p:spPr>
        <p:txBody>
          <a:bodyPr/>
          <a:lstStyle/>
          <a:p>
            <a:endParaRPr lang="en-US"/>
          </a:p>
        </p:txBody>
      </p:sp>
      <p:sp>
        <p:nvSpPr>
          <p:cNvPr id="6" name="AutoShape 8">
            <a:extLst>
              <a:ext uri="{FF2B5EF4-FFF2-40B4-BE49-F238E27FC236}">
                <a16:creationId xmlns:a16="http://schemas.microsoft.com/office/drawing/2014/main" id="{53D904FD-CDBA-6C2D-4950-443E3E033451}"/>
              </a:ext>
            </a:extLst>
          </p:cNvPr>
          <p:cNvSpPr/>
          <p:nvPr/>
        </p:nvSpPr>
        <p:spPr>
          <a:xfrm flipV="1">
            <a:off x="1028700" y="1955610"/>
            <a:ext cx="16230600" cy="19050"/>
          </a:xfrm>
          <a:prstGeom prst="line">
            <a:avLst/>
          </a:prstGeom>
          <a:ln w="38100" cap="flat">
            <a:solidFill>
              <a:srgbClr val="376BB3"/>
            </a:solidFill>
            <a:prstDash val="solid"/>
            <a:headEnd type="none" w="sm" len="sm"/>
            <a:tailEnd type="none" w="sm" len="sm"/>
          </a:ln>
        </p:spPr>
        <p:txBody>
          <a:bodyPr/>
          <a:lstStyle/>
          <a:p>
            <a:endParaRPr lang="en-US"/>
          </a:p>
        </p:txBody>
      </p:sp>
    </p:spTree>
    <p:extLst>
      <p:ext uri="{BB962C8B-B14F-4D97-AF65-F5344CB8AC3E}">
        <p14:creationId xmlns:p14="http://schemas.microsoft.com/office/powerpoint/2010/main" val="12562965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5" name="Freeform 3">
            <a:extLst>
              <a:ext uri="{FF2B5EF4-FFF2-40B4-BE49-F238E27FC236}">
                <a16:creationId xmlns:a16="http://schemas.microsoft.com/office/drawing/2014/main" id="{A6FB6AAA-5C48-2708-3B01-42D6AC8652FE}"/>
              </a:ext>
            </a:extLst>
          </p:cNvPr>
          <p:cNvSpPr/>
          <p:nvPr/>
        </p:nvSpPr>
        <p:spPr>
          <a:xfrm>
            <a:off x="7757885" y="116046"/>
            <a:ext cx="3338756" cy="962127"/>
          </a:xfrm>
          <a:custGeom>
            <a:avLst/>
            <a:gdLst/>
            <a:ahLst/>
            <a:cxnLst/>
            <a:rect l="l" t="t" r="r" b="b"/>
            <a:pathLst>
              <a:path w="2885517" h="776001">
                <a:moveTo>
                  <a:pt x="73952" y="0"/>
                </a:moveTo>
                <a:lnTo>
                  <a:pt x="2811565" y="0"/>
                </a:lnTo>
                <a:cubicBezTo>
                  <a:pt x="2852407" y="0"/>
                  <a:pt x="2885517" y="33109"/>
                  <a:pt x="2885517" y="73952"/>
                </a:cubicBezTo>
                <a:lnTo>
                  <a:pt x="2885517" y="702048"/>
                </a:lnTo>
                <a:cubicBezTo>
                  <a:pt x="2885517" y="742891"/>
                  <a:pt x="2852407" y="776001"/>
                  <a:pt x="2811565" y="776001"/>
                </a:cubicBezTo>
                <a:lnTo>
                  <a:pt x="73952" y="776001"/>
                </a:lnTo>
                <a:cubicBezTo>
                  <a:pt x="33109" y="776001"/>
                  <a:pt x="0" y="742891"/>
                  <a:pt x="0" y="702048"/>
                </a:cubicBezTo>
                <a:lnTo>
                  <a:pt x="0" y="73952"/>
                </a:lnTo>
                <a:cubicBezTo>
                  <a:pt x="0" y="33109"/>
                  <a:pt x="33109" y="0"/>
                  <a:pt x="73952" y="0"/>
                </a:cubicBezTo>
                <a:close/>
              </a:path>
            </a:pathLst>
          </a:custGeom>
          <a:solidFill>
            <a:srgbClr val="FFFFFF"/>
          </a:solidFill>
        </p:spPr>
        <p:txBody>
          <a:bodyPr/>
          <a:lstStyle/>
          <a:p>
            <a:endParaRPr lang="en-US"/>
          </a:p>
        </p:txBody>
      </p:sp>
      <p:sp>
        <p:nvSpPr>
          <p:cNvPr id="2" name="Title 1">
            <a:extLst>
              <a:ext uri="{FF2B5EF4-FFF2-40B4-BE49-F238E27FC236}">
                <a16:creationId xmlns:a16="http://schemas.microsoft.com/office/drawing/2014/main" id="{ACF5C271-5955-5721-FA8A-5C0A0D5499FF}"/>
              </a:ext>
            </a:extLst>
          </p:cNvPr>
          <p:cNvSpPr>
            <a:spLocks noGrp="1"/>
          </p:cNvSpPr>
          <p:nvPr>
            <p:ph type="title"/>
          </p:nvPr>
        </p:nvSpPr>
        <p:spPr>
          <a:xfrm>
            <a:off x="5312463" y="870700"/>
            <a:ext cx="8229600" cy="1143000"/>
          </a:xfrm>
        </p:spPr>
        <p:txBody>
          <a:bodyPr/>
          <a:lstStyle/>
          <a:p>
            <a:r>
              <a:rPr lang="en-US">
                <a:solidFill>
                  <a:srgbClr val="FBA619"/>
                </a:solidFill>
                <a:latin typeface="Franklin Gothic Medium" panose="020B0603020102020204" pitchFamily="34" charset="0"/>
              </a:rPr>
              <a:t>ARTIFICIAL INTELLIGENCE</a:t>
            </a:r>
          </a:p>
        </p:txBody>
      </p:sp>
      <p:sp>
        <p:nvSpPr>
          <p:cNvPr id="3" name="Content Placeholder 2">
            <a:extLst>
              <a:ext uri="{FF2B5EF4-FFF2-40B4-BE49-F238E27FC236}">
                <a16:creationId xmlns:a16="http://schemas.microsoft.com/office/drawing/2014/main" id="{192A4781-F913-FADB-4C8B-EDADE8B89640}"/>
              </a:ext>
            </a:extLst>
          </p:cNvPr>
          <p:cNvSpPr>
            <a:spLocks noGrp="1"/>
          </p:cNvSpPr>
          <p:nvPr>
            <p:ph idx="1"/>
          </p:nvPr>
        </p:nvSpPr>
        <p:spPr>
          <a:xfrm>
            <a:off x="1165177" y="2436341"/>
            <a:ext cx="16836220" cy="6271036"/>
          </a:xfrm>
        </p:spPr>
        <p:txBody>
          <a:bodyPr>
            <a:normAutofit fontScale="62500" lnSpcReduction="20000"/>
          </a:bodyPr>
          <a:lstStyle/>
          <a:p>
            <a:pPr>
              <a:lnSpc>
                <a:spcPct val="170000"/>
              </a:lnSpc>
            </a:pPr>
            <a:r>
              <a:rPr lang="en-US" sz="4000">
                <a:solidFill>
                  <a:schemeClr val="bg1">
                    <a:lumMod val="95000"/>
                  </a:schemeClr>
                </a:solidFill>
                <a:latin typeface="Franklin Gothic Medium" panose="020B0603020102020204" pitchFamily="34" charset="0"/>
                <a:cs typeface="Calibri" panose="020F0502020204030204" pitchFamily="34" charset="0"/>
              </a:rPr>
              <a:t>When an Employer assigns the use of AI systems to an employee, that work is covered by the Agreement.</a:t>
            </a:r>
          </a:p>
          <a:p>
            <a:pPr>
              <a:lnSpc>
                <a:spcPct val="170000"/>
              </a:lnSpc>
            </a:pPr>
            <a:r>
              <a:rPr lang="en-US" sz="4000">
                <a:solidFill>
                  <a:schemeClr val="bg1">
                    <a:lumMod val="95000"/>
                  </a:schemeClr>
                </a:solidFill>
                <a:latin typeface="Franklin Gothic Medium" panose="020B0603020102020204" pitchFamily="34" charset="0"/>
                <a:cs typeface="Calibri" panose="020F0502020204030204" pitchFamily="34" charset="0"/>
              </a:rPr>
              <a:t>Establishes clear definitions for AI Technology or “systems”</a:t>
            </a:r>
          </a:p>
          <a:p>
            <a:pPr>
              <a:lnSpc>
                <a:spcPct val="170000"/>
              </a:lnSpc>
            </a:pPr>
            <a:r>
              <a:rPr lang="en-US" sz="4000">
                <a:solidFill>
                  <a:schemeClr val="bg1">
                    <a:lumMod val="95000"/>
                  </a:schemeClr>
                </a:solidFill>
                <a:latin typeface="Franklin Gothic Medium" panose="020B0603020102020204" pitchFamily="34" charset="0"/>
                <a:cs typeface="Calibri" panose="020F0502020204030204" pitchFamily="34" charset="0"/>
              </a:rPr>
              <a:t> A committee will be formed to develop skill training programs for the use of AI.</a:t>
            </a:r>
          </a:p>
          <a:p>
            <a:pPr>
              <a:lnSpc>
                <a:spcPct val="170000"/>
              </a:lnSpc>
            </a:pPr>
            <a:r>
              <a:rPr lang="en-US" sz="4000">
                <a:solidFill>
                  <a:schemeClr val="bg1">
                    <a:lumMod val="95000"/>
                  </a:schemeClr>
                </a:solidFill>
                <a:latin typeface="Franklin Gothic Medium" panose="020B0603020102020204" pitchFamily="34" charset="0"/>
                <a:cs typeface="Calibri" panose="020F0502020204030204" pitchFamily="34" charset="0"/>
              </a:rPr>
              <a:t>Employers must negotiate with the Union over any new AI Systems and how it will impact employees </a:t>
            </a:r>
          </a:p>
          <a:p>
            <a:pPr>
              <a:lnSpc>
                <a:spcPct val="170000"/>
              </a:lnSpc>
            </a:pPr>
            <a:r>
              <a:rPr lang="en-US" sz="3800">
                <a:solidFill>
                  <a:schemeClr val="bg1"/>
                </a:solidFill>
                <a:effectLst/>
                <a:latin typeface="Franklin Gothic Medium" panose="020B0603020102020204" pitchFamily="34" charset="0"/>
                <a:ea typeface="Calibri" panose="020F0502020204030204" pitchFamily="34" charset="0"/>
              </a:rPr>
              <a:t>An employee shall not be required to provide prompts in any manner that results in the displacement of any covered employee.</a:t>
            </a:r>
            <a:endParaRPr lang="en-US" sz="4000">
              <a:solidFill>
                <a:schemeClr val="bg1">
                  <a:lumMod val="95000"/>
                </a:schemeClr>
              </a:solidFill>
              <a:latin typeface="Franklin Gothic Medium" panose="020B0603020102020204" pitchFamily="34" charset="0"/>
              <a:cs typeface="Calibri" panose="020F0502020204030204" pitchFamily="34" charset="0"/>
            </a:endParaRPr>
          </a:p>
          <a:p>
            <a:pPr>
              <a:lnSpc>
                <a:spcPct val="170000"/>
              </a:lnSpc>
            </a:pPr>
            <a:r>
              <a:rPr lang="en-US" sz="4000">
                <a:solidFill>
                  <a:schemeClr val="bg1">
                    <a:lumMod val="95000"/>
                  </a:schemeClr>
                </a:solidFill>
                <a:latin typeface="Franklin Gothic Medium" panose="020B0603020102020204" pitchFamily="34" charset="0"/>
                <a:cs typeface="Calibri" panose="020F0502020204030204" pitchFamily="34" charset="0"/>
              </a:rPr>
              <a:t>Employees may consult with production over the use of AI Systems and the Employer may reject the use of those systems.</a:t>
            </a:r>
          </a:p>
          <a:p>
            <a:pPr>
              <a:lnSpc>
                <a:spcPct val="170000"/>
              </a:lnSpc>
            </a:pPr>
            <a:r>
              <a:rPr lang="en-US" sz="4000">
                <a:solidFill>
                  <a:schemeClr val="bg1">
                    <a:lumMod val="95000"/>
                  </a:schemeClr>
                </a:solidFill>
                <a:latin typeface="Franklin Gothic Medium" panose="020B0603020102020204" pitchFamily="34" charset="0"/>
                <a:cs typeface="Calibri" panose="020F0502020204030204" pitchFamily="34" charset="0"/>
              </a:rPr>
              <a:t>Creation of quarterly labor management meetings to discuss AI </a:t>
            </a:r>
          </a:p>
          <a:p>
            <a:pPr marL="0" indent="0">
              <a:lnSpc>
                <a:spcPct val="150000"/>
              </a:lnSpc>
              <a:buNone/>
            </a:pPr>
            <a:endParaRPr lang="en-US" sz="3200">
              <a:solidFill>
                <a:schemeClr val="bg1">
                  <a:lumMod val="95000"/>
                </a:schemeClr>
              </a:solidFill>
              <a:latin typeface="Franklin Gothic Medium" panose="020B0603020102020204" pitchFamily="34" charset="0"/>
              <a:cs typeface="Calibri" panose="020F0502020204030204" pitchFamily="34" charset="0"/>
            </a:endParaRPr>
          </a:p>
        </p:txBody>
      </p:sp>
      <p:sp>
        <p:nvSpPr>
          <p:cNvPr id="4" name="Freeform 5">
            <a:extLst>
              <a:ext uri="{FF2B5EF4-FFF2-40B4-BE49-F238E27FC236}">
                <a16:creationId xmlns:a16="http://schemas.microsoft.com/office/drawing/2014/main" id="{0329A2FE-8945-8C1D-4C37-A6E624F47AD2}"/>
              </a:ext>
            </a:extLst>
          </p:cNvPr>
          <p:cNvSpPr/>
          <p:nvPr/>
        </p:nvSpPr>
        <p:spPr>
          <a:xfrm>
            <a:off x="7904491" y="116046"/>
            <a:ext cx="3192150" cy="962127"/>
          </a:xfrm>
          <a:custGeom>
            <a:avLst/>
            <a:gdLst/>
            <a:ahLst/>
            <a:cxnLst/>
            <a:rect l="l" t="t" r="r" b="b"/>
            <a:pathLst>
              <a:path w="4626602" h="1435842">
                <a:moveTo>
                  <a:pt x="0" y="0"/>
                </a:moveTo>
                <a:lnTo>
                  <a:pt x="4626602" y="0"/>
                </a:lnTo>
                <a:lnTo>
                  <a:pt x="4626602" y="1435841"/>
                </a:lnTo>
                <a:lnTo>
                  <a:pt x="0" y="1435841"/>
                </a:lnTo>
                <a:lnTo>
                  <a:pt x="0" y="0"/>
                </a:lnTo>
                <a:close/>
              </a:path>
            </a:pathLst>
          </a:custGeom>
          <a:blipFill>
            <a:blip r:embed="rId3"/>
            <a:stretch>
              <a:fillRect/>
            </a:stretch>
          </a:blipFill>
        </p:spPr>
        <p:txBody>
          <a:bodyPr/>
          <a:lstStyle/>
          <a:p>
            <a:endParaRPr lang="en-US"/>
          </a:p>
        </p:txBody>
      </p:sp>
      <p:sp>
        <p:nvSpPr>
          <p:cNvPr id="6" name="AutoShape 8">
            <a:extLst>
              <a:ext uri="{FF2B5EF4-FFF2-40B4-BE49-F238E27FC236}">
                <a16:creationId xmlns:a16="http://schemas.microsoft.com/office/drawing/2014/main" id="{D795C3AC-858A-B51A-E263-01BE4BA4CAF6}"/>
              </a:ext>
            </a:extLst>
          </p:cNvPr>
          <p:cNvSpPr/>
          <p:nvPr/>
        </p:nvSpPr>
        <p:spPr>
          <a:xfrm flipV="1">
            <a:off x="1028699" y="1879874"/>
            <a:ext cx="16230600" cy="19050"/>
          </a:xfrm>
          <a:prstGeom prst="line">
            <a:avLst/>
          </a:prstGeom>
          <a:ln w="38100" cap="flat">
            <a:solidFill>
              <a:srgbClr val="376BB3"/>
            </a:solidFill>
            <a:prstDash val="solid"/>
            <a:headEnd type="none" w="sm" len="sm"/>
            <a:tailEnd type="none" w="sm" len="sm"/>
          </a:ln>
        </p:spPr>
        <p:txBody>
          <a:bodyPr/>
          <a:lstStyle/>
          <a:p>
            <a:endParaRPr lang="en-US"/>
          </a:p>
        </p:txBody>
      </p:sp>
    </p:spTree>
    <p:extLst>
      <p:ext uri="{BB962C8B-B14F-4D97-AF65-F5344CB8AC3E}">
        <p14:creationId xmlns:p14="http://schemas.microsoft.com/office/powerpoint/2010/main" val="26749733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5" name="Freeform 3">
            <a:extLst>
              <a:ext uri="{FF2B5EF4-FFF2-40B4-BE49-F238E27FC236}">
                <a16:creationId xmlns:a16="http://schemas.microsoft.com/office/drawing/2014/main" id="{A6FB6AAA-5C48-2708-3B01-42D6AC8652FE}"/>
              </a:ext>
            </a:extLst>
          </p:cNvPr>
          <p:cNvSpPr/>
          <p:nvPr/>
        </p:nvSpPr>
        <p:spPr>
          <a:xfrm>
            <a:off x="7169842" y="94596"/>
            <a:ext cx="4041913" cy="1143000"/>
          </a:xfrm>
          <a:custGeom>
            <a:avLst/>
            <a:gdLst/>
            <a:ahLst/>
            <a:cxnLst/>
            <a:rect l="l" t="t" r="r" b="b"/>
            <a:pathLst>
              <a:path w="2885517" h="776001">
                <a:moveTo>
                  <a:pt x="73952" y="0"/>
                </a:moveTo>
                <a:lnTo>
                  <a:pt x="2811565" y="0"/>
                </a:lnTo>
                <a:cubicBezTo>
                  <a:pt x="2852407" y="0"/>
                  <a:pt x="2885517" y="33109"/>
                  <a:pt x="2885517" y="73952"/>
                </a:cubicBezTo>
                <a:lnTo>
                  <a:pt x="2885517" y="702048"/>
                </a:lnTo>
                <a:cubicBezTo>
                  <a:pt x="2885517" y="742891"/>
                  <a:pt x="2852407" y="776001"/>
                  <a:pt x="2811565" y="776001"/>
                </a:cubicBezTo>
                <a:lnTo>
                  <a:pt x="73952" y="776001"/>
                </a:lnTo>
                <a:cubicBezTo>
                  <a:pt x="33109" y="776001"/>
                  <a:pt x="0" y="742891"/>
                  <a:pt x="0" y="702048"/>
                </a:cubicBezTo>
                <a:lnTo>
                  <a:pt x="0" y="73952"/>
                </a:lnTo>
                <a:cubicBezTo>
                  <a:pt x="0" y="33109"/>
                  <a:pt x="33109" y="0"/>
                  <a:pt x="73952" y="0"/>
                </a:cubicBezTo>
                <a:close/>
              </a:path>
            </a:pathLst>
          </a:custGeom>
          <a:solidFill>
            <a:srgbClr val="FFFFFF"/>
          </a:solidFill>
        </p:spPr>
        <p:txBody>
          <a:bodyPr/>
          <a:lstStyle/>
          <a:p>
            <a:endParaRPr lang="en-US"/>
          </a:p>
        </p:txBody>
      </p:sp>
      <p:sp>
        <p:nvSpPr>
          <p:cNvPr id="2" name="Title 1">
            <a:extLst>
              <a:ext uri="{FF2B5EF4-FFF2-40B4-BE49-F238E27FC236}">
                <a16:creationId xmlns:a16="http://schemas.microsoft.com/office/drawing/2014/main" id="{ACF5C271-5955-5721-FA8A-5C0A0D5499FF}"/>
              </a:ext>
            </a:extLst>
          </p:cNvPr>
          <p:cNvSpPr>
            <a:spLocks noGrp="1"/>
          </p:cNvSpPr>
          <p:nvPr>
            <p:ph type="title"/>
          </p:nvPr>
        </p:nvSpPr>
        <p:spPr>
          <a:xfrm>
            <a:off x="5075998" y="1164977"/>
            <a:ext cx="8229600" cy="1143000"/>
          </a:xfrm>
        </p:spPr>
        <p:txBody>
          <a:bodyPr/>
          <a:lstStyle/>
          <a:p>
            <a:r>
              <a:rPr lang="en-US">
                <a:solidFill>
                  <a:srgbClr val="FBA619"/>
                </a:solidFill>
                <a:latin typeface="Franklin Gothic Medium" panose="020B0603020102020204" pitchFamily="34" charset="0"/>
              </a:rPr>
              <a:t>ARTIFICIAL INTELLIGENCE</a:t>
            </a:r>
          </a:p>
        </p:txBody>
      </p:sp>
      <p:sp>
        <p:nvSpPr>
          <p:cNvPr id="3" name="Content Placeholder 2">
            <a:extLst>
              <a:ext uri="{FF2B5EF4-FFF2-40B4-BE49-F238E27FC236}">
                <a16:creationId xmlns:a16="http://schemas.microsoft.com/office/drawing/2014/main" id="{192A4781-F913-FADB-4C8B-EDADE8B89640}"/>
              </a:ext>
            </a:extLst>
          </p:cNvPr>
          <p:cNvSpPr>
            <a:spLocks noGrp="1"/>
          </p:cNvSpPr>
          <p:nvPr>
            <p:ph idx="1"/>
          </p:nvPr>
        </p:nvSpPr>
        <p:spPr>
          <a:xfrm>
            <a:off x="1961321" y="2987730"/>
            <a:ext cx="13875026" cy="5536719"/>
          </a:xfrm>
        </p:spPr>
        <p:txBody>
          <a:bodyPr>
            <a:normAutofit/>
          </a:bodyPr>
          <a:lstStyle/>
          <a:p>
            <a:pPr marL="114300" indent="-342900">
              <a:lnSpc>
                <a:spcPct val="150000"/>
              </a:lnSpc>
              <a:buFont typeface="Arial" panose="020B0604020202020204" pitchFamily="34" charset="0"/>
              <a:buChar char="•"/>
            </a:pPr>
            <a:r>
              <a:rPr lang="en-US" sz="3200" dirty="0">
                <a:solidFill>
                  <a:schemeClr val="bg1">
                    <a:lumMod val="95000"/>
                  </a:schemeClr>
                </a:solidFill>
                <a:latin typeface="Franklin Gothic Medium" panose="020B0603020102020204" pitchFamily="34" charset="0"/>
                <a:cs typeface="Calibri" panose="020F0502020204030204" pitchFamily="34" charset="0"/>
              </a:rPr>
              <a:t>Offers liability protection for employees  who use AI</a:t>
            </a:r>
          </a:p>
          <a:p>
            <a:pPr marL="114300" indent="-342900">
              <a:lnSpc>
                <a:spcPct val="150000"/>
              </a:lnSpc>
              <a:buFont typeface="Arial" panose="020B0604020202020204" pitchFamily="34" charset="0"/>
              <a:buChar char="•"/>
            </a:pPr>
            <a:r>
              <a:rPr lang="en-US" sz="3200" dirty="0">
                <a:solidFill>
                  <a:schemeClr val="bg1">
                    <a:lumMod val="95000"/>
                  </a:schemeClr>
                </a:solidFill>
                <a:latin typeface="Franklin Gothic Medium" panose="020B0603020102020204" pitchFamily="34" charset="0"/>
                <a:cs typeface="Calibri" panose="020F0502020204030204" pitchFamily="34" charset="0"/>
              </a:rPr>
              <a:t>An employee must consent to being scanned. </a:t>
            </a:r>
            <a:r>
              <a:rPr lang="en-US" sz="2400" dirty="0">
                <a:solidFill>
                  <a:schemeClr val="bg1">
                    <a:lumMod val="95000"/>
                  </a:schemeClr>
                </a:solidFill>
                <a:latin typeface="Franklin Gothic Medium" panose="020B0603020102020204" pitchFamily="34" charset="0"/>
                <a:cs typeface="Calibri" panose="020F0502020204030204" pitchFamily="34" charset="0"/>
              </a:rPr>
              <a:t>(Producers must provide consent forms to the Union in advance of presenting them to employees) </a:t>
            </a:r>
          </a:p>
          <a:p>
            <a:pPr marL="114300" indent="-342900">
              <a:lnSpc>
                <a:spcPct val="150000"/>
              </a:lnSpc>
              <a:buFont typeface="Arial" panose="020B0604020202020204" pitchFamily="34" charset="0"/>
              <a:buChar char="•"/>
            </a:pPr>
            <a:r>
              <a:rPr lang="en-US" sz="3200" dirty="0">
                <a:solidFill>
                  <a:schemeClr val="bg1">
                    <a:lumMod val="95000"/>
                  </a:schemeClr>
                </a:solidFill>
                <a:latin typeface="Franklin Gothic Medium" panose="020B0603020102020204" pitchFamily="34" charset="0"/>
                <a:cs typeface="Calibri" panose="020F0502020204030204" pitchFamily="34" charset="0"/>
              </a:rPr>
              <a:t>Scanning cannot be made a condition of employment  </a:t>
            </a:r>
          </a:p>
          <a:p>
            <a:pPr marL="114300" indent="-342900">
              <a:lnSpc>
                <a:spcPct val="150000"/>
              </a:lnSpc>
              <a:buFont typeface="Arial" panose="020B0604020202020204" pitchFamily="34" charset="0"/>
              <a:buChar char="•"/>
            </a:pPr>
            <a:r>
              <a:rPr lang="en-US" sz="3200" dirty="0">
                <a:solidFill>
                  <a:schemeClr val="bg1">
                    <a:lumMod val="95000"/>
                  </a:schemeClr>
                </a:solidFill>
                <a:latin typeface="Franklin Gothic Medium" panose="020B0603020102020204" pitchFamily="34" charset="0"/>
                <a:cs typeface="Calibri" panose="020F0502020204030204" pitchFamily="34" charset="0"/>
              </a:rPr>
              <a:t>Kit rental is due any employee who provide their own AI System</a:t>
            </a:r>
          </a:p>
        </p:txBody>
      </p:sp>
      <p:sp>
        <p:nvSpPr>
          <p:cNvPr id="4" name="Freeform 5">
            <a:extLst>
              <a:ext uri="{FF2B5EF4-FFF2-40B4-BE49-F238E27FC236}">
                <a16:creationId xmlns:a16="http://schemas.microsoft.com/office/drawing/2014/main" id="{0329A2FE-8945-8C1D-4C37-A6E624F47AD2}"/>
              </a:ext>
            </a:extLst>
          </p:cNvPr>
          <p:cNvSpPr/>
          <p:nvPr/>
        </p:nvSpPr>
        <p:spPr>
          <a:xfrm>
            <a:off x="7169842" y="116046"/>
            <a:ext cx="3948316" cy="1048931"/>
          </a:xfrm>
          <a:custGeom>
            <a:avLst/>
            <a:gdLst/>
            <a:ahLst/>
            <a:cxnLst/>
            <a:rect l="l" t="t" r="r" b="b"/>
            <a:pathLst>
              <a:path w="4626602" h="1435842">
                <a:moveTo>
                  <a:pt x="0" y="0"/>
                </a:moveTo>
                <a:lnTo>
                  <a:pt x="4626602" y="0"/>
                </a:lnTo>
                <a:lnTo>
                  <a:pt x="4626602" y="1435841"/>
                </a:lnTo>
                <a:lnTo>
                  <a:pt x="0" y="1435841"/>
                </a:lnTo>
                <a:lnTo>
                  <a:pt x="0" y="0"/>
                </a:lnTo>
                <a:close/>
              </a:path>
            </a:pathLst>
          </a:custGeom>
          <a:blipFill>
            <a:blip r:embed="rId3"/>
            <a:stretch>
              <a:fillRect/>
            </a:stretch>
          </a:blipFill>
        </p:spPr>
        <p:txBody>
          <a:bodyPr/>
          <a:lstStyle/>
          <a:p>
            <a:endParaRPr lang="en-US"/>
          </a:p>
        </p:txBody>
      </p:sp>
      <p:sp>
        <p:nvSpPr>
          <p:cNvPr id="6" name="AutoShape 8">
            <a:extLst>
              <a:ext uri="{FF2B5EF4-FFF2-40B4-BE49-F238E27FC236}">
                <a16:creationId xmlns:a16="http://schemas.microsoft.com/office/drawing/2014/main" id="{A0CE962F-BEAA-A857-6611-43BAEA9BC9FD}"/>
              </a:ext>
            </a:extLst>
          </p:cNvPr>
          <p:cNvSpPr/>
          <p:nvPr/>
        </p:nvSpPr>
        <p:spPr>
          <a:xfrm flipV="1">
            <a:off x="783534" y="2609419"/>
            <a:ext cx="16230600" cy="19050"/>
          </a:xfrm>
          <a:prstGeom prst="line">
            <a:avLst/>
          </a:prstGeom>
          <a:ln w="38100" cap="flat">
            <a:solidFill>
              <a:srgbClr val="376BB3"/>
            </a:solidFill>
            <a:prstDash val="solid"/>
            <a:headEnd type="none" w="sm" len="sm"/>
            <a:tailEnd type="none" w="sm" len="sm"/>
          </a:ln>
        </p:spPr>
        <p:txBody>
          <a:bodyPr/>
          <a:lstStyle/>
          <a:p>
            <a:endParaRPr lang="en-US"/>
          </a:p>
        </p:txBody>
      </p:sp>
    </p:spTree>
    <p:extLst>
      <p:ext uri="{BB962C8B-B14F-4D97-AF65-F5344CB8AC3E}">
        <p14:creationId xmlns:p14="http://schemas.microsoft.com/office/powerpoint/2010/main" val="4264112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5" name="Freeform 3">
            <a:extLst>
              <a:ext uri="{FF2B5EF4-FFF2-40B4-BE49-F238E27FC236}">
                <a16:creationId xmlns:a16="http://schemas.microsoft.com/office/drawing/2014/main" id="{A6FB6AAA-5C48-2708-3B01-42D6AC8652FE}"/>
              </a:ext>
            </a:extLst>
          </p:cNvPr>
          <p:cNvSpPr/>
          <p:nvPr/>
        </p:nvSpPr>
        <p:spPr>
          <a:xfrm>
            <a:off x="6745357" y="116046"/>
            <a:ext cx="4720199" cy="1435842"/>
          </a:xfrm>
          <a:custGeom>
            <a:avLst/>
            <a:gdLst/>
            <a:ahLst/>
            <a:cxnLst/>
            <a:rect l="l" t="t" r="r" b="b"/>
            <a:pathLst>
              <a:path w="2885517" h="776001">
                <a:moveTo>
                  <a:pt x="73952" y="0"/>
                </a:moveTo>
                <a:lnTo>
                  <a:pt x="2811565" y="0"/>
                </a:lnTo>
                <a:cubicBezTo>
                  <a:pt x="2852407" y="0"/>
                  <a:pt x="2885517" y="33109"/>
                  <a:pt x="2885517" y="73952"/>
                </a:cubicBezTo>
                <a:lnTo>
                  <a:pt x="2885517" y="702048"/>
                </a:lnTo>
                <a:cubicBezTo>
                  <a:pt x="2885517" y="742891"/>
                  <a:pt x="2852407" y="776001"/>
                  <a:pt x="2811565" y="776001"/>
                </a:cubicBezTo>
                <a:lnTo>
                  <a:pt x="73952" y="776001"/>
                </a:lnTo>
                <a:cubicBezTo>
                  <a:pt x="33109" y="776001"/>
                  <a:pt x="0" y="742891"/>
                  <a:pt x="0" y="702048"/>
                </a:cubicBezTo>
                <a:lnTo>
                  <a:pt x="0" y="73952"/>
                </a:lnTo>
                <a:cubicBezTo>
                  <a:pt x="0" y="33109"/>
                  <a:pt x="33109" y="0"/>
                  <a:pt x="73952" y="0"/>
                </a:cubicBezTo>
                <a:close/>
              </a:path>
            </a:pathLst>
          </a:custGeom>
          <a:solidFill>
            <a:srgbClr val="FFFFFF"/>
          </a:solidFill>
        </p:spPr>
        <p:txBody>
          <a:bodyPr/>
          <a:lstStyle/>
          <a:p>
            <a:endParaRPr lang="en-US"/>
          </a:p>
        </p:txBody>
      </p:sp>
      <p:sp>
        <p:nvSpPr>
          <p:cNvPr id="2" name="Title 1">
            <a:extLst>
              <a:ext uri="{FF2B5EF4-FFF2-40B4-BE49-F238E27FC236}">
                <a16:creationId xmlns:a16="http://schemas.microsoft.com/office/drawing/2014/main" id="{ACF5C271-5955-5721-FA8A-5C0A0D5499FF}"/>
              </a:ext>
            </a:extLst>
          </p:cNvPr>
          <p:cNvSpPr>
            <a:spLocks noGrp="1"/>
          </p:cNvSpPr>
          <p:nvPr>
            <p:ph type="title"/>
          </p:nvPr>
        </p:nvSpPr>
        <p:spPr>
          <a:xfrm>
            <a:off x="5029200" y="1551888"/>
            <a:ext cx="8229600" cy="1143000"/>
          </a:xfrm>
        </p:spPr>
        <p:txBody>
          <a:bodyPr>
            <a:normAutofit/>
          </a:bodyPr>
          <a:lstStyle/>
          <a:p>
            <a:r>
              <a:rPr lang="en-US">
                <a:solidFill>
                  <a:srgbClr val="FBA619"/>
                </a:solidFill>
                <a:latin typeface="Franklin Gothic Medium" panose="020B0603020102020204" pitchFamily="34" charset="0"/>
              </a:rPr>
              <a:t>SAFETY PILOT PROGRAM </a:t>
            </a:r>
          </a:p>
        </p:txBody>
      </p:sp>
      <p:sp>
        <p:nvSpPr>
          <p:cNvPr id="3" name="Content Placeholder 2">
            <a:extLst>
              <a:ext uri="{FF2B5EF4-FFF2-40B4-BE49-F238E27FC236}">
                <a16:creationId xmlns:a16="http://schemas.microsoft.com/office/drawing/2014/main" id="{192A4781-F913-FADB-4C8B-EDADE8B89640}"/>
              </a:ext>
            </a:extLst>
          </p:cNvPr>
          <p:cNvSpPr>
            <a:spLocks noGrp="1"/>
          </p:cNvSpPr>
          <p:nvPr>
            <p:ph idx="1"/>
          </p:nvPr>
        </p:nvSpPr>
        <p:spPr>
          <a:xfrm>
            <a:off x="1729309" y="3268094"/>
            <a:ext cx="15808064" cy="5843208"/>
          </a:xfrm>
        </p:spPr>
        <p:txBody>
          <a:bodyPr>
            <a:normAutofit/>
          </a:bodyPr>
          <a:lstStyle/>
          <a:p>
            <a:pPr marL="0" indent="0">
              <a:lnSpc>
                <a:spcPct val="150000"/>
              </a:lnSpc>
              <a:buNone/>
            </a:pPr>
            <a:r>
              <a:rPr lang="en-US">
                <a:solidFill>
                  <a:schemeClr val="bg1"/>
                </a:solidFill>
                <a:effectLst/>
                <a:latin typeface="Franklin Gothic Medium" panose="020B0603020102020204" pitchFamily="34" charset="0"/>
                <a:ea typeface="Calibri" panose="020F0502020204030204" pitchFamily="34" charset="0"/>
              </a:rPr>
              <a:t>The Safety Officer Pilot Program will be expanded to two major production centers outside of California </a:t>
            </a:r>
            <a:r>
              <a:rPr lang="en-US">
                <a:solidFill>
                  <a:schemeClr val="bg1"/>
                </a:solidFill>
                <a:latin typeface="Franklin Gothic Medium" panose="020B0603020102020204" pitchFamily="34" charset="0"/>
                <a:ea typeface="Calibri" panose="020F0502020204030204" pitchFamily="34" charset="0"/>
              </a:rPr>
              <a:t>in both New York and Georgia</a:t>
            </a:r>
            <a:r>
              <a:rPr lang="en-US">
                <a:solidFill>
                  <a:schemeClr val="bg1"/>
                </a:solidFill>
                <a:effectLst/>
                <a:latin typeface="Franklin Gothic Medium" panose="020B0603020102020204" pitchFamily="34" charset="0"/>
                <a:ea typeface="Calibri" panose="020F0502020204030204" pitchFamily="34" charset="0"/>
              </a:rPr>
              <a:t>. M</a:t>
            </a:r>
            <a:r>
              <a:rPr lang="en-US">
                <a:solidFill>
                  <a:schemeClr val="bg1"/>
                </a:solidFill>
                <a:latin typeface="Franklin Gothic Medium" panose="020B0603020102020204" pitchFamily="34" charset="0"/>
                <a:ea typeface="Calibri" panose="020F0502020204030204" pitchFamily="34" charset="0"/>
              </a:rPr>
              <a:t>odeled on </a:t>
            </a:r>
            <a:r>
              <a:rPr lang="en-US">
                <a:solidFill>
                  <a:schemeClr val="bg1"/>
                </a:solidFill>
                <a:effectLst/>
                <a:latin typeface="Franklin Gothic Medium" panose="020B0603020102020204" pitchFamily="34" charset="0"/>
                <a:ea typeface="Calibri" panose="020F0502020204030204" pitchFamily="34" charset="0"/>
              </a:rPr>
              <a:t>the California tax incentive legislation, a dedicated, qualified Safety Officer will be present on the set of one feature length dramatic production per major studio. The safety officer shall create a risk assessment for each production they oversee.</a:t>
            </a:r>
          </a:p>
          <a:p>
            <a:pPr marL="0" indent="0">
              <a:lnSpc>
                <a:spcPct val="150000"/>
              </a:lnSpc>
              <a:buNone/>
            </a:pPr>
            <a:endParaRPr lang="en-US" sz="3200">
              <a:solidFill>
                <a:schemeClr val="bg1">
                  <a:lumMod val="95000"/>
                </a:schemeClr>
              </a:solidFill>
              <a:latin typeface="Franklin Gothic Medium" panose="020B0603020102020204" pitchFamily="34" charset="0"/>
              <a:cs typeface="Calibri" panose="020F0502020204030204" pitchFamily="34" charset="0"/>
            </a:endParaRPr>
          </a:p>
        </p:txBody>
      </p:sp>
      <p:sp>
        <p:nvSpPr>
          <p:cNvPr id="4" name="Freeform 5">
            <a:extLst>
              <a:ext uri="{FF2B5EF4-FFF2-40B4-BE49-F238E27FC236}">
                <a16:creationId xmlns:a16="http://schemas.microsoft.com/office/drawing/2014/main" id="{0329A2FE-8945-8C1D-4C37-A6E624F47AD2}"/>
              </a:ext>
            </a:extLst>
          </p:cNvPr>
          <p:cNvSpPr/>
          <p:nvPr/>
        </p:nvSpPr>
        <p:spPr>
          <a:xfrm>
            <a:off x="6838954" y="116046"/>
            <a:ext cx="4626602" cy="1435842"/>
          </a:xfrm>
          <a:custGeom>
            <a:avLst/>
            <a:gdLst/>
            <a:ahLst/>
            <a:cxnLst/>
            <a:rect l="l" t="t" r="r" b="b"/>
            <a:pathLst>
              <a:path w="4626602" h="1435842">
                <a:moveTo>
                  <a:pt x="0" y="0"/>
                </a:moveTo>
                <a:lnTo>
                  <a:pt x="4626602" y="0"/>
                </a:lnTo>
                <a:lnTo>
                  <a:pt x="4626602" y="1435841"/>
                </a:lnTo>
                <a:lnTo>
                  <a:pt x="0" y="1435841"/>
                </a:lnTo>
                <a:lnTo>
                  <a:pt x="0" y="0"/>
                </a:lnTo>
                <a:close/>
              </a:path>
            </a:pathLst>
          </a:custGeom>
          <a:blipFill>
            <a:blip r:embed="rId3"/>
            <a:stretch>
              <a:fillRect/>
            </a:stretch>
          </a:blipFill>
        </p:spPr>
        <p:txBody>
          <a:bodyPr/>
          <a:lstStyle/>
          <a:p>
            <a:endParaRPr lang="en-US"/>
          </a:p>
        </p:txBody>
      </p:sp>
      <p:sp>
        <p:nvSpPr>
          <p:cNvPr id="6" name="AutoShape 8">
            <a:extLst>
              <a:ext uri="{FF2B5EF4-FFF2-40B4-BE49-F238E27FC236}">
                <a16:creationId xmlns:a16="http://schemas.microsoft.com/office/drawing/2014/main" id="{835572F1-BBF6-4C46-2FE3-80CCED2F30BA}"/>
              </a:ext>
            </a:extLst>
          </p:cNvPr>
          <p:cNvSpPr/>
          <p:nvPr/>
        </p:nvSpPr>
        <p:spPr>
          <a:xfrm flipV="1">
            <a:off x="1036955" y="2698282"/>
            <a:ext cx="16230600" cy="19050"/>
          </a:xfrm>
          <a:prstGeom prst="line">
            <a:avLst/>
          </a:prstGeom>
          <a:ln w="38100" cap="flat">
            <a:solidFill>
              <a:srgbClr val="376BB3"/>
            </a:solidFill>
            <a:prstDash val="solid"/>
            <a:headEnd type="none" w="sm" len="sm"/>
            <a:tailEnd type="none" w="sm" len="sm"/>
          </a:ln>
        </p:spPr>
        <p:txBody>
          <a:bodyPr/>
          <a:lstStyle/>
          <a:p>
            <a:endParaRPr lang="en-US"/>
          </a:p>
        </p:txBody>
      </p:sp>
    </p:spTree>
    <p:extLst>
      <p:ext uri="{BB962C8B-B14F-4D97-AF65-F5344CB8AC3E}">
        <p14:creationId xmlns:p14="http://schemas.microsoft.com/office/powerpoint/2010/main" val="742936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B0AF08B-FE07-6DD7-33A8-3CB88CF9B075}"/>
              </a:ext>
            </a:extLst>
          </p:cNvPr>
          <p:cNvGrpSpPr/>
          <p:nvPr/>
        </p:nvGrpSpPr>
        <p:grpSpPr>
          <a:xfrm>
            <a:off x="6775981" y="459001"/>
            <a:ext cx="4736038" cy="1189617"/>
            <a:chOff x="6482705" y="1516639"/>
            <a:chExt cx="5339101" cy="1506339"/>
          </a:xfrm>
        </p:grpSpPr>
        <p:grpSp>
          <p:nvGrpSpPr>
            <p:cNvPr id="2" name="Group 2"/>
            <p:cNvGrpSpPr/>
            <p:nvPr/>
          </p:nvGrpSpPr>
          <p:grpSpPr>
            <a:xfrm>
              <a:off x="6482705" y="1516639"/>
              <a:ext cx="5339101" cy="1506339"/>
              <a:chOff x="0" y="-38100"/>
              <a:chExt cx="2885517" cy="814101"/>
            </a:xfrm>
          </p:grpSpPr>
          <p:sp>
            <p:nvSpPr>
              <p:cNvPr id="3" name="Freeform 3"/>
              <p:cNvSpPr/>
              <p:nvPr/>
            </p:nvSpPr>
            <p:spPr>
              <a:xfrm>
                <a:off x="0" y="0"/>
                <a:ext cx="2885517" cy="776001"/>
              </a:xfrm>
              <a:custGeom>
                <a:avLst/>
                <a:gdLst/>
                <a:ahLst/>
                <a:cxnLst/>
                <a:rect l="l" t="t" r="r" b="b"/>
                <a:pathLst>
                  <a:path w="2885517" h="776001">
                    <a:moveTo>
                      <a:pt x="73952" y="0"/>
                    </a:moveTo>
                    <a:lnTo>
                      <a:pt x="2811565" y="0"/>
                    </a:lnTo>
                    <a:cubicBezTo>
                      <a:pt x="2852407" y="0"/>
                      <a:pt x="2885517" y="33109"/>
                      <a:pt x="2885517" y="73952"/>
                    </a:cubicBezTo>
                    <a:lnTo>
                      <a:pt x="2885517" y="702048"/>
                    </a:lnTo>
                    <a:cubicBezTo>
                      <a:pt x="2885517" y="742891"/>
                      <a:pt x="2852407" y="776001"/>
                      <a:pt x="2811565" y="776001"/>
                    </a:cubicBezTo>
                    <a:lnTo>
                      <a:pt x="73952" y="776001"/>
                    </a:lnTo>
                    <a:cubicBezTo>
                      <a:pt x="33109" y="776001"/>
                      <a:pt x="0" y="742891"/>
                      <a:pt x="0" y="702048"/>
                    </a:cubicBezTo>
                    <a:lnTo>
                      <a:pt x="0" y="73952"/>
                    </a:lnTo>
                    <a:cubicBezTo>
                      <a:pt x="0" y="33109"/>
                      <a:pt x="33109" y="0"/>
                      <a:pt x="73952" y="0"/>
                    </a:cubicBezTo>
                    <a:close/>
                  </a:path>
                </a:pathLst>
              </a:custGeom>
              <a:solidFill>
                <a:srgbClr val="FFFFFF"/>
              </a:solidFill>
            </p:spPr>
            <p:txBody>
              <a:bodyPr/>
              <a:lstStyle/>
              <a:p>
                <a:endParaRPr lang="en-US"/>
              </a:p>
            </p:txBody>
          </p:sp>
          <p:sp>
            <p:nvSpPr>
              <p:cNvPr id="4" name="TextBox 4"/>
              <p:cNvSpPr txBox="1"/>
              <p:nvPr/>
            </p:nvSpPr>
            <p:spPr>
              <a:xfrm>
                <a:off x="0" y="-38100"/>
                <a:ext cx="2816701" cy="814101"/>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6830699" y="1587136"/>
              <a:ext cx="4626602" cy="1435842"/>
            </a:xfrm>
            <a:custGeom>
              <a:avLst/>
              <a:gdLst/>
              <a:ahLst/>
              <a:cxnLst/>
              <a:rect l="l" t="t" r="r" b="b"/>
              <a:pathLst>
                <a:path w="4626602" h="1435842">
                  <a:moveTo>
                    <a:pt x="0" y="0"/>
                  </a:moveTo>
                  <a:lnTo>
                    <a:pt x="4626602" y="0"/>
                  </a:lnTo>
                  <a:lnTo>
                    <a:pt x="4626602" y="1435841"/>
                  </a:lnTo>
                  <a:lnTo>
                    <a:pt x="0" y="1435841"/>
                  </a:lnTo>
                  <a:lnTo>
                    <a:pt x="0" y="0"/>
                  </a:lnTo>
                  <a:close/>
                </a:path>
              </a:pathLst>
            </a:custGeom>
            <a:blipFill>
              <a:blip r:embed="rId3"/>
              <a:stretch>
                <a:fillRect/>
              </a:stretch>
            </a:blipFill>
          </p:spPr>
          <p:txBody>
            <a:bodyPr/>
            <a:lstStyle/>
            <a:p>
              <a:endParaRPr lang="en-US"/>
            </a:p>
          </p:txBody>
        </p:sp>
      </p:grpSp>
      <p:sp>
        <p:nvSpPr>
          <p:cNvPr id="6" name="TextBox 6"/>
          <p:cNvSpPr txBox="1"/>
          <p:nvPr/>
        </p:nvSpPr>
        <p:spPr>
          <a:xfrm>
            <a:off x="4031224" y="1857376"/>
            <a:ext cx="10210904" cy="884858"/>
          </a:xfrm>
          <a:prstGeom prst="rect">
            <a:avLst/>
          </a:prstGeom>
        </p:spPr>
        <p:txBody>
          <a:bodyPr wrap="square" lIns="0" tIns="0" rIns="0" bIns="0" rtlCol="0" anchor="t">
            <a:spAutoFit/>
          </a:bodyPr>
          <a:lstStyle/>
          <a:p>
            <a:pPr algn="ctr">
              <a:lnSpc>
                <a:spcPts val="6859"/>
              </a:lnSpc>
            </a:pPr>
            <a:r>
              <a:rPr lang="en-US" sz="6000">
                <a:solidFill>
                  <a:srgbClr val="F9A61D"/>
                </a:solidFill>
                <a:latin typeface="Franklin Gothic Medium" panose="020B0603020102020204" pitchFamily="34" charset="0"/>
              </a:rPr>
              <a:t>Climate Control Bulletin</a:t>
            </a:r>
          </a:p>
        </p:txBody>
      </p:sp>
      <p:sp>
        <p:nvSpPr>
          <p:cNvPr id="7" name="TextBox 7"/>
          <p:cNvSpPr txBox="1"/>
          <p:nvPr/>
        </p:nvSpPr>
        <p:spPr>
          <a:xfrm>
            <a:off x="841208" y="3665597"/>
            <a:ext cx="16605584" cy="1986057"/>
          </a:xfrm>
          <a:prstGeom prst="rect">
            <a:avLst/>
          </a:prstGeom>
        </p:spPr>
        <p:txBody>
          <a:bodyPr wrap="square" lIns="0" tIns="0" rIns="0" bIns="0" rtlCol="0" anchor="t">
            <a:spAutoFit/>
          </a:bodyPr>
          <a:lstStyle/>
          <a:p>
            <a:pPr>
              <a:lnSpc>
                <a:spcPts val="5319"/>
              </a:lnSpc>
            </a:pPr>
            <a:r>
              <a:rPr lang="en-US" sz="3799" dirty="0">
                <a:solidFill>
                  <a:srgbClr val="FFFFFF"/>
                </a:solidFill>
                <a:latin typeface="Franklin Gothic Medium" panose="020B0603020102020204" pitchFamily="34" charset="0"/>
              </a:rPr>
              <a:t>The Producers agree to distribute an Industry Bulletin to productions regarding appropriate heating and cooling options to be provided, when possible, for on </a:t>
            </a:r>
            <a:r>
              <a:rPr lang="en-US" sz="3799" dirty="0">
                <a:solidFill>
                  <a:schemeClr val="accent6"/>
                </a:solidFill>
                <a:latin typeface="Franklin Gothic Medium" panose="020B0603020102020204" pitchFamily="34" charset="0"/>
              </a:rPr>
              <a:t>and off </a:t>
            </a:r>
            <a:r>
              <a:rPr lang="en-US" sz="3799" dirty="0">
                <a:solidFill>
                  <a:srgbClr val="FFFFFF"/>
                </a:solidFill>
                <a:latin typeface="Franklin Gothic Medium" panose="020B0603020102020204" pitchFamily="34" charset="0"/>
              </a:rPr>
              <a:t>production locations.</a:t>
            </a:r>
          </a:p>
        </p:txBody>
      </p:sp>
      <p:sp>
        <p:nvSpPr>
          <p:cNvPr id="8" name="AutoShape 8"/>
          <p:cNvSpPr/>
          <p:nvPr/>
        </p:nvSpPr>
        <p:spPr>
          <a:xfrm flipV="1">
            <a:off x="1021376" y="2930392"/>
            <a:ext cx="16230600" cy="19050"/>
          </a:xfrm>
          <a:prstGeom prst="line">
            <a:avLst/>
          </a:prstGeom>
          <a:ln w="38100" cap="flat">
            <a:solidFill>
              <a:srgbClr val="376BB3"/>
            </a:solidFill>
            <a:prstDash val="solid"/>
            <a:headEnd type="none" w="sm" len="sm"/>
            <a:tailEnd type="none" w="sm" len="sm"/>
          </a:ln>
        </p:spPr>
        <p:txBody>
          <a:bodyPr/>
          <a:lstStyle/>
          <a:p>
            <a:endParaRPr lang="en-US"/>
          </a:p>
        </p:txBody>
      </p:sp>
      <p:sp>
        <p:nvSpPr>
          <p:cNvPr id="10" name="TextBox 7">
            <a:extLst>
              <a:ext uri="{FF2B5EF4-FFF2-40B4-BE49-F238E27FC236}">
                <a16:creationId xmlns:a16="http://schemas.microsoft.com/office/drawing/2014/main" id="{90F25FA2-4B97-3006-3ACE-72FAE07A8E82}"/>
              </a:ext>
            </a:extLst>
          </p:cNvPr>
          <p:cNvSpPr txBox="1"/>
          <p:nvPr/>
        </p:nvSpPr>
        <p:spPr>
          <a:xfrm>
            <a:off x="841208" y="6443567"/>
            <a:ext cx="16989592" cy="1986057"/>
          </a:xfrm>
          <a:prstGeom prst="rect">
            <a:avLst/>
          </a:prstGeom>
        </p:spPr>
        <p:txBody>
          <a:bodyPr wrap="square" lIns="0" tIns="0" rIns="0" bIns="0" rtlCol="0" anchor="t">
            <a:spAutoFit/>
          </a:bodyPr>
          <a:lstStyle/>
          <a:p>
            <a:pPr>
              <a:lnSpc>
                <a:spcPts val="5319"/>
              </a:lnSpc>
            </a:pPr>
            <a:r>
              <a:rPr lang="en-US" sz="3799">
                <a:solidFill>
                  <a:srgbClr val="FFFFFF"/>
                </a:solidFill>
                <a:latin typeface="Franklin Gothic Medium" panose="020B0603020102020204" pitchFamily="34" charset="0"/>
              </a:rPr>
              <a:t>It is also noted that open stage doors adversely affect the efficiency of heating and cooling systems, and efforts should be made to minimize the amount of time that stage doors are left open.</a:t>
            </a:r>
          </a:p>
        </p:txBody>
      </p:sp>
      <p:pic>
        <p:nvPicPr>
          <p:cNvPr id="12" name="Picture 11">
            <a:extLst>
              <a:ext uri="{FF2B5EF4-FFF2-40B4-BE49-F238E27FC236}">
                <a16:creationId xmlns:a16="http://schemas.microsoft.com/office/drawing/2014/main" id="{606F1763-48D3-17AB-C89E-8658BD67F6C7}"/>
              </a:ext>
            </a:extLst>
          </p:cNvPr>
          <p:cNvPicPr>
            <a:picLocks noChangeAspect="1"/>
          </p:cNvPicPr>
          <p:nvPr/>
        </p:nvPicPr>
        <p:blipFill>
          <a:blip r:embed="rId4"/>
          <a:stretch>
            <a:fillRect/>
          </a:stretch>
        </p:blipFill>
        <p:spPr>
          <a:xfrm>
            <a:off x="698539" y="514420"/>
            <a:ext cx="1601584" cy="1601584"/>
          </a:xfrm>
          <a:prstGeom prst="rect">
            <a:avLst/>
          </a:prstGeom>
        </p:spPr>
      </p:pic>
      <p:pic>
        <p:nvPicPr>
          <p:cNvPr id="22" name="Picture 21">
            <a:extLst>
              <a:ext uri="{FF2B5EF4-FFF2-40B4-BE49-F238E27FC236}">
                <a16:creationId xmlns:a16="http://schemas.microsoft.com/office/drawing/2014/main" id="{ED4AAD61-F523-662A-B267-7A80EB28F483}"/>
              </a:ext>
            </a:extLst>
          </p:cNvPr>
          <p:cNvPicPr>
            <a:picLocks noChangeAspect="1"/>
          </p:cNvPicPr>
          <p:nvPr/>
        </p:nvPicPr>
        <p:blipFill>
          <a:blip r:embed="rId5"/>
          <a:stretch>
            <a:fillRect/>
          </a:stretch>
        </p:blipFill>
        <p:spPr>
          <a:xfrm>
            <a:off x="15637565" y="206487"/>
            <a:ext cx="2385932" cy="1585174"/>
          </a:xfrm>
          <a:prstGeom prst="rect">
            <a:avLst/>
          </a:prstGeom>
          <a:effectLst>
            <a:innerShdw blurRad="63500" dist="50800" dir="16200000">
              <a:prstClr val="black">
                <a:alpha val="50000"/>
              </a:prstClr>
            </a:innerShdw>
          </a:effectLst>
        </p:spPr>
      </p:pic>
      <p:pic>
        <p:nvPicPr>
          <p:cNvPr id="20" name="Picture 19">
            <a:extLst>
              <a:ext uri="{FF2B5EF4-FFF2-40B4-BE49-F238E27FC236}">
                <a16:creationId xmlns:a16="http://schemas.microsoft.com/office/drawing/2014/main" id="{7C5CAC08-6CFB-35D4-A3BB-7237130A5750}"/>
              </a:ext>
            </a:extLst>
          </p:cNvPr>
          <p:cNvPicPr>
            <a:picLocks noChangeAspect="1"/>
          </p:cNvPicPr>
          <p:nvPr/>
        </p:nvPicPr>
        <p:blipFill>
          <a:blip r:embed="rId6">
            <a:alphaModFix amt="90000"/>
            <a:extLst>
              <a:ext uri="{BEBA8EAE-BF5A-486C-A8C5-ECC9F3942E4B}">
                <a14:imgProps xmlns:a14="http://schemas.microsoft.com/office/drawing/2010/main">
                  <a14:imgLayer r:embed="rId7">
                    <a14:imgEffect>
                      <a14:artisticMarker/>
                    </a14:imgEffect>
                    <a14:imgEffect>
                      <a14:saturation sat="102000"/>
                    </a14:imgEffect>
                  </a14:imgLayer>
                </a14:imgProps>
              </a:ext>
            </a:extLst>
          </a:blip>
          <a:stretch>
            <a:fillRect/>
          </a:stretch>
        </p:blipFill>
        <p:spPr>
          <a:xfrm>
            <a:off x="15133427" y="901616"/>
            <a:ext cx="1429046" cy="1494003"/>
          </a:xfrm>
          <a:prstGeom prst="rect">
            <a:avLst/>
          </a:prstGeom>
          <a:solidFill>
            <a:schemeClr val="tx2">
              <a:alpha val="48799"/>
            </a:schemeClr>
          </a:solidFill>
          <a:effectLst>
            <a:innerShdw blurRad="63500" dist="50800" dir="13500000">
              <a:prstClr val="black">
                <a:alpha val="0"/>
              </a:prstClr>
            </a:innerShdw>
          </a:effectLst>
        </p:spPr>
      </p:pic>
    </p:spTree>
    <p:extLst>
      <p:ext uri="{BB962C8B-B14F-4D97-AF65-F5344CB8AC3E}">
        <p14:creationId xmlns:p14="http://schemas.microsoft.com/office/powerpoint/2010/main" val="30491232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7FEA27E1-2358-5CF5-652F-E08A956E5305}"/>
              </a:ext>
            </a:extLst>
          </p:cNvPr>
          <p:cNvSpPr/>
          <p:nvPr/>
        </p:nvSpPr>
        <p:spPr>
          <a:xfrm>
            <a:off x="6824870" y="340269"/>
            <a:ext cx="4333460" cy="1170479"/>
          </a:xfrm>
          <a:prstGeom prst="roundRect">
            <a:avLst>
              <a:gd name="adj" fmla="val 7509"/>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5"/>
          <p:cNvSpPr/>
          <p:nvPr/>
        </p:nvSpPr>
        <p:spPr>
          <a:xfrm>
            <a:off x="6949967" y="344926"/>
            <a:ext cx="4208363" cy="1165822"/>
          </a:xfrm>
          <a:custGeom>
            <a:avLst/>
            <a:gdLst/>
            <a:ahLst/>
            <a:cxnLst/>
            <a:rect l="l" t="t" r="r" b="b"/>
            <a:pathLst>
              <a:path w="4626602" h="1435842">
                <a:moveTo>
                  <a:pt x="0" y="0"/>
                </a:moveTo>
                <a:lnTo>
                  <a:pt x="4626602" y="0"/>
                </a:lnTo>
                <a:lnTo>
                  <a:pt x="4626602" y="1435841"/>
                </a:lnTo>
                <a:lnTo>
                  <a:pt x="0" y="1435841"/>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1028697" y="1717868"/>
            <a:ext cx="16230599" cy="799065"/>
          </a:xfrm>
          <a:prstGeom prst="rect">
            <a:avLst/>
          </a:prstGeom>
        </p:spPr>
        <p:txBody>
          <a:bodyPr wrap="square" lIns="0" tIns="0" rIns="0" bIns="0" rtlCol="0" anchor="t">
            <a:spAutoFit/>
          </a:bodyPr>
          <a:lstStyle/>
          <a:p>
            <a:pPr algn="ctr">
              <a:lnSpc>
                <a:spcPts val="6859"/>
              </a:lnSpc>
            </a:pPr>
            <a:r>
              <a:rPr lang="en-US" sz="4400">
                <a:solidFill>
                  <a:srgbClr val="F9A61D"/>
                </a:solidFill>
                <a:latin typeface="Gotham Bold"/>
              </a:rPr>
              <a:t>IATSE NEGOTIATING TEAM </a:t>
            </a:r>
            <a:endParaRPr lang="en-US" sz="4899">
              <a:solidFill>
                <a:srgbClr val="F9A61D"/>
              </a:solidFill>
              <a:latin typeface="Gotham Bold"/>
            </a:endParaRPr>
          </a:p>
        </p:txBody>
      </p:sp>
      <p:sp>
        <p:nvSpPr>
          <p:cNvPr id="7" name="TextBox 7"/>
          <p:cNvSpPr txBox="1"/>
          <p:nvPr/>
        </p:nvSpPr>
        <p:spPr>
          <a:xfrm>
            <a:off x="5274363" y="3054004"/>
            <a:ext cx="7739269" cy="3447098"/>
          </a:xfrm>
          <a:prstGeom prst="rect">
            <a:avLst/>
          </a:prstGeom>
        </p:spPr>
        <p:txBody>
          <a:bodyPr wrap="square" lIns="0" tIns="0" rIns="0" bIns="0" rtlCol="0" anchor="t">
            <a:spAutoFit/>
          </a:bodyPr>
          <a:lstStyle/>
          <a:p>
            <a:pPr algn="ctr"/>
            <a:r>
              <a:rPr lang="en-US" sz="2800">
                <a:solidFill>
                  <a:schemeClr val="bg1"/>
                </a:solidFill>
              </a:rPr>
              <a:t>Matt Loeb – IATSE President</a:t>
            </a:r>
          </a:p>
          <a:p>
            <a:pPr algn="ctr"/>
            <a:r>
              <a:rPr lang="en-US" sz="2800">
                <a:solidFill>
                  <a:schemeClr val="bg1"/>
                </a:solidFill>
              </a:rPr>
              <a:t>Mike Miller – IATSE Vice President</a:t>
            </a:r>
          </a:p>
          <a:p>
            <a:pPr algn="ctr"/>
            <a:r>
              <a:rPr lang="en-US" sz="2800">
                <a:solidFill>
                  <a:schemeClr val="bg1"/>
                </a:solidFill>
              </a:rPr>
              <a:t>Vanessa </a:t>
            </a:r>
            <a:r>
              <a:rPr lang="en-US" sz="2800" err="1">
                <a:solidFill>
                  <a:schemeClr val="bg1"/>
                </a:solidFill>
              </a:rPr>
              <a:t>Holtgrewe</a:t>
            </a:r>
            <a:r>
              <a:rPr lang="en-US" sz="2800">
                <a:solidFill>
                  <a:schemeClr val="bg1"/>
                </a:solidFill>
              </a:rPr>
              <a:t> – IATSE Vice President</a:t>
            </a:r>
          </a:p>
          <a:p>
            <a:pPr algn="ctr"/>
            <a:r>
              <a:rPr lang="en-US" sz="2800">
                <a:solidFill>
                  <a:schemeClr val="bg1"/>
                </a:solidFill>
              </a:rPr>
              <a:t>Marisa Shipley – IATSE International Rep</a:t>
            </a:r>
          </a:p>
          <a:p>
            <a:pPr algn="ctr"/>
            <a:r>
              <a:rPr lang="en-US" sz="2800">
                <a:solidFill>
                  <a:schemeClr val="bg1"/>
                </a:solidFill>
              </a:rPr>
              <a:t>Chaim Kantor – IATSE International Rep</a:t>
            </a:r>
          </a:p>
          <a:p>
            <a:pPr algn="ctr"/>
            <a:r>
              <a:rPr lang="en-US" sz="2800">
                <a:solidFill>
                  <a:schemeClr val="bg1"/>
                </a:solidFill>
              </a:rPr>
              <a:t>Samantha Dulaney – IATSE General Counsel</a:t>
            </a:r>
          </a:p>
          <a:p>
            <a:pPr algn="ctr"/>
            <a:r>
              <a:rPr lang="en-US" sz="2800">
                <a:solidFill>
                  <a:schemeClr val="bg1"/>
                </a:solidFill>
              </a:rPr>
              <a:t>Jacob White – WCO Counsel</a:t>
            </a:r>
          </a:p>
          <a:p>
            <a:pPr algn="ctr"/>
            <a:r>
              <a:rPr lang="en-US" sz="2800">
                <a:solidFill>
                  <a:schemeClr val="bg1"/>
                </a:solidFill>
              </a:rPr>
              <a:t>Mike Short – WCO Counsel </a:t>
            </a:r>
          </a:p>
        </p:txBody>
      </p:sp>
      <p:sp>
        <p:nvSpPr>
          <p:cNvPr id="8" name="AutoShape 8"/>
          <p:cNvSpPr/>
          <p:nvPr/>
        </p:nvSpPr>
        <p:spPr>
          <a:xfrm flipV="1">
            <a:off x="1028699" y="2827834"/>
            <a:ext cx="16230600" cy="19050"/>
          </a:xfrm>
          <a:prstGeom prst="line">
            <a:avLst/>
          </a:prstGeom>
          <a:ln w="38100" cap="flat">
            <a:solidFill>
              <a:srgbClr val="376BB3"/>
            </a:solidFill>
            <a:prstDash val="solid"/>
            <a:headEnd type="none" w="sm" len="sm"/>
            <a:tailEnd type="none" w="sm" len="sm"/>
          </a:ln>
        </p:spPr>
        <p:txBody>
          <a:bodyPr/>
          <a:lstStyle/>
          <a:p>
            <a:endParaRPr lang="en-US"/>
          </a:p>
        </p:txBody>
      </p:sp>
      <p:sp>
        <p:nvSpPr>
          <p:cNvPr id="11" name="TextBox 10">
            <a:extLst>
              <a:ext uri="{FF2B5EF4-FFF2-40B4-BE49-F238E27FC236}">
                <a16:creationId xmlns:a16="http://schemas.microsoft.com/office/drawing/2014/main" id="{36BBBDA2-0AAB-FECE-0EB9-F15B5CAE577B}"/>
              </a:ext>
            </a:extLst>
          </p:cNvPr>
          <p:cNvSpPr txBox="1"/>
          <p:nvPr/>
        </p:nvSpPr>
        <p:spPr>
          <a:xfrm>
            <a:off x="4574830" y="6745768"/>
            <a:ext cx="10810944" cy="5293757"/>
          </a:xfrm>
          <a:prstGeom prst="rect">
            <a:avLst/>
          </a:prstGeom>
          <a:noFill/>
        </p:spPr>
        <p:txBody>
          <a:bodyPr wrap="square" numCol="2">
            <a:spAutoFit/>
          </a:bodyPr>
          <a:lstStyle/>
          <a:p>
            <a:pPr marL="347472" indent="-347472">
              <a:buFont typeface="Arial" panose="020B0604020202020204" pitchFamily="34" charset="0"/>
              <a:buChar char="•"/>
            </a:pPr>
            <a:r>
              <a:rPr lang="en-US" sz="2600">
                <a:solidFill>
                  <a:schemeClr val="bg1"/>
                </a:solidFill>
              </a:rPr>
              <a:t>Tobey Bays – Local 44</a:t>
            </a:r>
          </a:p>
          <a:p>
            <a:pPr marL="347472" indent="-347472">
              <a:buFont typeface="Arial" panose="020B0604020202020204" pitchFamily="34" charset="0"/>
              <a:buChar char="•"/>
            </a:pPr>
            <a:r>
              <a:rPr lang="en-US" sz="2600" err="1">
                <a:solidFill>
                  <a:schemeClr val="bg1"/>
                </a:solidFill>
              </a:rPr>
              <a:t>DeJon</a:t>
            </a:r>
            <a:r>
              <a:rPr lang="en-US" sz="2600">
                <a:solidFill>
                  <a:schemeClr val="bg1"/>
                </a:solidFill>
              </a:rPr>
              <a:t> Ellis – Local 80</a:t>
            </a:r>
          </a:p>
          <a:p>
            <a:pPr marL="347472" indent="-347472">
              <a:buFont typeface="Arial" panose="020B0604020202020204" pitchFamily="34" charset="0"/>
              <a:buChar char="•"/>
            </a:pPr>
            <a:r>
              <a:rPr lang="en-US" sz="2600">
                <a:solidFill>
                  <a:schemeClr val="bg1"/>
                </a:solidFill>
              </a:rPr>
              <a:t>Alex </a:t>
            </a:r>
            <a:r>
              <a:rPr lang="en-US" sz="2600" err="1">
                <a:solidFill>
                  <a:schemeClr val="bg1"/>
                </a:solidFill>
              </a:rPr>
              <a:t>Tonisson</a:t>
            </a:r>
            <a:r>
              <a:rPr lang="en-US" sz="2600">
                <a:solidFill>
                  <a:schemeClr val="bg1"/>
                </a:solidFill>
              </a:rPr>
              <a:t> – Local 600</a:t>
            </a:r>
          </a:p>
          <a:p>
            <a:pPr marL="347472" indent="-347472">
              <a:buFont typeface="Arial" panose="020B0604020202020204" pitchFamily="34" charset="0"/>
              <a:buChar char="•"/>
            </a:pPr>
            <a:r>
              <a:rPr lang="en-US" sz="2600">
                <a:solidFill>
                  <a:schemeClr val="bg1"/>
                </a:solidFill>
              </a:rPr>
              <a:t>Scott Bernard– Local 695</a:t>
            </a:r>
          </a:p>
          <a:p>
            <a:pPr marL="347472" indent="-347472">
              <a:buFont typeface="Arial" panose="020B0604020202020204" pitchFamily="34" charset="0"/>
              <a:buChar char="•"/>
            </a:pPr>
            <a:r>
              <a:rPr lang="en-US" sz="2600">
                <a:solidFill>
                  <a:schemeClr val="bg1"/>
                </a:solidFill>
              </a:rPr>
              <a:t>Cathy </a:t>
            </a:r>
            <a:r>
              <a:rPr lang="en-US" sz="2600" err="1">
                <a:solidFill>
                  <a:schemeClr val="bg1"/>
                </a:solidFill>
              </a:rPr>
              <a:t>Repola</a:t>
            </a:r>
            <a:r>
              <a:rPr lang="en-US" sz="2600">
                <a:solidFill>
                  <a:schemeClr val="bg1"/>
                </a:solidFill>
              </a:rPr>
              <a:t>– Local 700</a:t>
            </a:r>
          </a:p>
          <a:p>
            <a:pPr marL="347472" indent="-347472">
              <a:buFont typeface="Arial" panose="020B0604020202020204" pitchFamily="34" charset="0"/>
              <a:buChar char="•"/>
            </a:pPr>
            <a:r>
              <a:rPr lang="en-US" sz="2600">
                <a:solidFill>
                  <a:schemeClr val="bg1"/>
                </a:solidFill>
              </a:rPr>
              <a:t>Adam West– Local 705</a:t>
            </a:r>
          </a:p>
          <a:p>
            <a:pPr marL="347472" indent="-347472">
              <a:buFont typeface="Arial" panose="020B0604020202020204" pitchFamily="34" charset="0"/>
              <a:buChar char="•"/>
            </a:pPr>
            <a:r>
              <a:rPr lang="en-US" sz="2600">
                <a:solidFill>
                  <a:schemeClr val="bg1"/>
                </a:solidFill>
              </a:rPr>
              <a:t>Karen </a:t>
            </a:r>
            <a:r>
              <a:rPr lang="en-US" sz="2600" err="1">
                <a:solidFill>
                  <a:schemeClr val="bg1"/>
                </a:solidFill>
              </a:rPr>
              <a:t>Westerfield</a:t>
            </a:r>
            <a:r>
              <a:rPr lang="en-US" sz="2600">
                <a:solidFill>
                  <a:schemeClr val="bg1"/>
                </a:solidFill>
              </a:rPr>
              <a:t>– Local 706</a:t>
            </a:r>
          </a:p>
          <a:p>
            <a:pPr marL="347472" indent="-347472">
              <a:buFont typeface="Arial" panose="020B0604020202020204" pitchFamily="34" charset="0"/>
              <a:buChar char="•"/>
            </a:pPr>
            <a:endParaRPr lang="en-US" sz="2600">
              <a:solidFill>
                <a:schemeClr val="bg1"/>
              </a:solidFill>
            </a:endParaRPr>
          </a:p>
          <a:p>
            <a:pPr marL="347472" indent="-347472">
              <a:buFont typeface="Arial" panose="020B0604020202020204" pitchFamily="34" charset="0"/>
              <a:buChar char="•"/>
            </a:pPr>
            <a:endParaRPr lang="en-US" sz="2600">
              <a:solidFill>
                <a:schemeClr val="bg1"/>
              </a:solidFill>
            </a:endParaRPr>
          </a:p>
          <a:p>
            <a:endParaRPr lang="en-US" sz="2600">
              <a:solidFill>
                <a:schemeClr val="bg1"/>
              </a:solidFill>
            </a:endParaRPr>
          </a:p>
          <a:p>
            <a:endParaRPr lang="en-US" sz="2600">
              <a:solidFill>
                <a:schemeClr val="bg1"/>
              </a:solidFill>
            </a:endParaRPr>
          </a:p>
          <a:p>
            <a:endParaRPr lang="en-US" sz="2600">
              <a:solidFill>
                <a:schemeClr val="bg1"/>
              </a:solidFill>
            </a:endParaRPr>
          </a:p>
          <a:p>
            <a:pPr marL="347472" indent="-347472">
              <a:buFont typeface="Arial" panose="020B0604020202020204" pitchFamily="34" charset="0"/>
              <a:buChar char="•"/>
            </a:pPr>
            <a:endParaRPr lang="en-US" sz="2600">
              <a:solidFill>
                <a:schemeClr val="bg1"/>
              </a:solidFill>
            </a:endParaRPr>
          </a:p>
          <a:p>
            <a:pPr marL="347472" indent="-347472">
              <a:buFont typeface="Arial" panose="020B0604020202020204" pitchFamily="34" charset="0"/>
              <a:buChar char="•"/>
            </a:pPr>
            <a:r>
              <a:rPr lang="en-US" sz="2600">
                <a:solidFill>
                  <a:schemeClr val="bg1"/>
                </a:solidFill>
              </a:rPr>
              <a:t>Greg Reeves– Local 728</a:t>
            </a:r>
          </a:p>
          <a:p>
            <a:pPr marL="347472" indent="-347472">
              <a:buFont typeface="Arial" panose="020B0604020202020204" pitchFamily="34" charset="0"/>
              <a:buChar char="•"/>
            </a:pPr>
            <a:r>
              <a:rPr lang="en-US" sz="2600">
                <a:solidFill>
                  <a:schemeClr val="bg1"/>
                </a:solidFill>
              </a:rPr>
              <a:t>Bob Denne– Local 729</a:t>
            </a:r>
          </a:p>
          <a:p>
            <a:pPr marL="347472" indent="-347472">
              <a:buFont typeface="Arial" panose="020B0604020202020204" pitchFamily="34" charset="0"/>
              <a:buChar char="•"/>
            </a:pPr>
            <a:r>
              <a:rPr lang="en-US" sz="2600">
                <a:solidFill>
                  <a:schemeClr val="bg1"/>
                </a:solidFill>
              </a:rPr>
              <a:t>Chuck Parker – Local 800</a:t>
            </a:r>
          </a:p>
          <a:p>
            <a:pPr marL="347472" indent="-347472">
              <a:buFont typeface="Arial" panose="020B0604020202020204" pitchFamily="34" charset="0"/>
              <a:buChar char="•"/>
            </a:pPr>
            <a:r>
              <a:rPr lang="en-US" sz="2600" err="1">
                <a:solidFill>
                  <a:schemeClr val="bg1"/>
                </a:solidFill>
              </a:rPr>
              <a:t>Patric</a:t>
            </a:r>
            <a:r>
              <a:rPr lang="en-US" sz="2600">
                <a:solidFill>
                  <a:schemeClr val="bg1"/>
                </a:solidFill>
              </a:rPr>
              <a:t> </a:t>
            </a:r>
            <a:r>
              <a:rPr lang="en-US" sz="2600" err="1">
                <a:solidFill>
                  <a:schemeClr val="bg1"/>
                </a:solidFill>
              </a:rPr>
              <a:t>Abaravich</a:t>
            </a:r>
            <a:r>
              <a:rPr lang="en-US" sz="2600">
                <a:solidFill>
                  <a:schemeClr val="bg1"/>
                </a:solidFill>
              </a:rPr>
              <a:t> – Local 871</a:t>
            </a:r>
          </a:p>
          <a:p>
            <a:pPr marL="347472" indent="-347472">
              <a:buFont typeface="Arial" panose="020B0604020202020204" pitchFamily="34" charset="0"/>
              <a:buChar char="•"/>
            </a:pPr>
            <a:r>
              <a:rPr lang="en-US" sz="2600">
                <a:solidFill>
                  <a:schemeClr val="bg1"/>
                </a:solidFill>
              </a:rPr>
              <a:t>Marcy Brooks – Local 884</a:t>
            </a:r>
          </a:p>
          <a:p>
            <a:pPr marL="347472" indent="-347472">
              <a:buFont typeface="Arial" panose="020B0604020202020204" pitchFamily="34" charset="0"/>
              <a:buChar char="•"/>
            </a:pPr>
            <a:r>
              <a:rPr lang="en-US" sz="2600" err="1">
                <a:solidFill>
                  <a:schemeClr val="bg1"/>
                </a:solidFill>
              </a:rPr>
              <a:t>Brigitta</a:t>
            </a:r>
            <a:r>
              <a:rPr lang="en-US" sz="2600">
                <a:solidFill>
                  <a:schemeClr val="bg1"/>
                </a:solidFill>
              </a:rPr>
              <a:t> Romanov – Local 892</a:t>
            </a:r>
          </a:p>
        </p:txBody>
      </p:sp>
      <p:pic>
        <p:nvPicPr>
          <p:cNvPr id="10" name="Picture 9" descr="A white and black logo&#10;&#10;Description automatically generated">
            <a:extLst>
              <a:ext uri="{FF2B5EF4-FFF2-40B4-BE49-F238E27FC236}">
                <a16:creationId xmlns:a16="http://schemas.microsoft.com/office/drawing/2014/main" id="{491A90FC-1D8F-1EC7-CB4D-A80E58A3548A}"/>
              </a:ext>
            </a:extLst>
          </p:cNvPr>
          <p:cNvPicPr>
            <a:picLocks noChangeAspect="1"/>
          </p:cNvPicPr>
          <p:nvPr/>
        </p:nvPicPr>
        <p:blipFill>
          <a:blip r:embed="rId3">
            <a:alphaModFix amt="14000"/>
            <a:extLst>
              <a:ext uri="{BEBA8EAE-BF5A-486C-A8C5-ECC9F3942E4B}">
                <a14:imgProps xmlns:a14="http://schemas.microsoft.com/office/drawing/2010/main">
                  <a14:imgLayer r:embed="rId4">
                    <a14:imgEffect>
                      <a14:artisticChalkSketch/>
                    </a14:imgEffect>
                  </a14:imgLayer>
                </a14:imgProps>
              </a:ext>
            </a:extLst>
          </a:blip>
          <a:stretch>
            <a:fillRect/>
          </a:stretch>
        </p:blipFill>
        <p:spPr>
          <a:xfrm>
            <a:off x="4193450" y="407415"/>
            <a:ext cx="9901099" cy="9472170"/>
          </a:xfrm>
          <a:prstGeom prst="rect">
            <a:avLst/>
          </a:prstGeom>
        </p:spPr>
      </p:pic>
    </p:spTree>
    <p:extLst>
      <p:ext uri="{BB962C8B-B14F-4D97-AF65-F5344CB8AC3E}">
        <p14:creationId xmlns:p14="http://schemas.microsoft.com/office/powerpoint/2010/main" val="13725050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B0AF08B-FE07-6DD7-33A8-3CB88CF9B075}"/>
              </a:ext>
            </a:extLst>
          </p:cNvPr>
          <p:cNvGrpSpPr/>
          <p:nvPr/>
        </p:nvGrpSpPr>
        <p:grpSpPr>
          <a:xfrm>
            <a:off x="6466193" y="730687"/>
            <a:ext cx="5339101" cy="1435842"/>
            <a:chOff x="6482705" y="1587136"/>
            <a:chExt cx="5339101" cy="1435842"/>
          </a:xfrm>
        </p:grpSpPr>
        <p:grpSp>
          <p:nvGrpSpPr>
            <p:cNvPr id="2" name="Group 2"/>
            <p:cNvGrpSpPr/>
            <p:nvPr/>
          </p:nvGrpSpPr>
          <p:grpSpPr>
            <a:xfrm>
              <a:off x="6482705" y="1587136"/>
              <a:ext cx="5339101" cy="1435842"/>
              <a:chOff x="0" y="0"/>
              <a:chExt cx="2885517" cy="776001"/>
            </a:xfrm>
          </p:grpSpPr>
          <p:sp>
            <p:nvSpPr>
              <p:cNvPr id="3" name="Freeform 3"/>
              <p:cNvSpPr/>
              <p:nvPr/>
            </p:nvSpPr>
            <p:spPr>
              <a:xfrm>
                <a:off x="0" y="0"/>
                <a:ext cx="2885517" cy="776001"/>
              </a:xfrm>
              <a:custGeom>
                <a:avLst/>
                <a:gdLst/>
                <a:ahLst/>
                <a:cxnLst/>
                <a:rect l="l" t="t" r="r" b="b"/>
                <a:pathLst>
                  <a:path w="2885517" h="776001">
                    <a:moveTo>
                      <a:pt x="73952" y="0"/>
                    </a:moveTo>
                    <a:lnTo>
                      <a:pt x="2811565" y="0"/>
                    </a:lnTo>
                    <a:cubicBezTo>
                      <a:pt x="2852407" y="0"/>
                      <a:pt x="2885517" y="33109"/>
                      <a:pt x="2885517" y="73952"/>
                    </a:cubicBezTo>
                    <a:lnTo>
                      <a:pt x="2885517" y="702048"/>
                    </a:lnTo>
                    <a:cubicBezTo>
                      <a:pt x="2885517" y="742891"/>
                      <a:pt x="2852407" y="776001"/>
                      <a:pt x="2811565" y="776001"/>
                    </a:cubicBezTo>
                    <a:lnTo>
                      <a:pt x="73952" y="776001"/>
                    </a:lnTo>
                    <a:cubicBezTo>
                      <a:pt x="33109" y="776001"/>
                      <a:pt x="0" y="742891"/>
                      <a:pt x="0" y="702048"/>
                    </a:cubicBezTo>
                    <a:lnTo>
                      <a:pt x="0" y="73952"/>
                    </a:lnTo>
                    <a:cubicBezTo>
                      <a:pt x="0" y="33109"/>
                      <a:pt x="33109" y="0"/>
                      <a:pt x="73952" y="0"/>
                    </a:cubicBezTo>
                    <a:close/>
                  </a:path>
                </a:pathLst>
              </a:custGeom>
              <a:solidFill>
                <a:srgbClr val="FFFFFF"/>
              </a:solidFill>
            </p:spPr>
            <p:txBody>
              <a:bodyPr/>
              <a:lstStyle/>
              <a:p>
                <a:endParaRPr lang="en-US"/>
              </a:p>
            </p:txBody>
          </p:sp>
          <p:sp>
            <p:nvSpPr>
              <p:cNvPr id="4" name="TextBox 4"/>
              <p:cNvSpPr txBox="1"/>
              <p:nvPr/>
            </p:nvSpPr>
            <p:spPr>
              <a:xfrm>
                <a:off x="0" y="-38100"/>
                <a:ext cx="2885517" cy="814101"/>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6830699" y="1587136"/>
              <a:ext cx="4626602" cy="1435842"/>
            </a:xfrm>
            <a:custGeom>
              <a:avLst/>
              <a:gdLst/>
              <a:ahLst/>
              <a:cxnLst/>
              <a:rect l="l" t="t" r="r" b="b"/>
              <a:pathLst>
                <a:path w="4626602" h="1435842">
                  <a:moveTo>
                    <a:pt x="0" y="0"/>
                  </a:moveTo>
                  <a:lnTo>
                    <a:pt x="4626602" y="0"/>
                  </a:lnTo>
                  <a:lnTo>
                    <a:pt x="4626602" y="1435841"/>
                  </a:lnTo>
                  <a:lnTo>
                    <a:pt x="0" y="1435841"/>
                  </a:lnTo>
                  <a:lnTo>
                    <a:pt x="0" y="0"/>
                  </a:lnTo>
                  <a:close/>
                </a:path>
              </a:pathLst>
            </a:custGeom>
            <a:blipFill>
              <a:blip r:embed="rId3"/>
              <a:stretch>
                <a:fillRect/>
              </a:stretch>
            </a:blipFill>
          </p:spPr>
          <p:txBody>
            <a:bodyPr/>
            <a:lstStyle/>
            <a:p>
              <a:endParaRPr lang="en-US"/>
            </a:p>
          </p:txBody>
        </p:sp>
      </p:grpSp>
      <p:sp>
        <p:nvSpPr>
          <p:cNvPr id="6" name="TextBox 6"/>
          <p:cNvSpPr txBox="1"/>
          <p:nvPr/>
        </p:nvSpPr>
        <p:spPr>
          <a:xfrm>
            <a:off x="2554270" y="2572205"/>
            <a:ext cx="13179460" cy="814454"/>
          </a:xfrm>
          <a:prstGeom prst="rect">
            <a:avLst/>
          </a:prstGeom>
        </p:spPr>
        <p:txBody>
          <a:bodyPr wrap="square" lIns="0" tIns="0" rIns="0" bIns="0" rtlCol="0" anchor="t">
            <a:spAutoFit/>
          </a:bodyPr>
          <a:lstStyle/>
          <a:p>
            <a:pPr algn="ctr">
              <a:lnSpc>
                <a:spcPts val="6859"/>
              </a:lnSpc>
            </a:pPr>
            <a:r>
              <a:rPr lang="en-US" sz="4899">
                <a:solidFill>
                  <a:srgbClr val="F9A61D"/>
                </a:solidFill>
                <a:latin typeface="Gotham Bold"/>
              </a:rPr>
              <a:t>Industry Wide Bulletin Regarding Grace</a:t>
            </a:r>
          </a:p>
        </p:txBody>
      </p:sp>
      <p:sp>
        <p:nvSpPr>
          <p:cNvPr id="7" name="TextBox 7"/>
          <p:cNvSpPr txBox="1"/>
          <p:nvPr/>
        </p:nvSpPr>
        <p:spPr>
          <a:xfrm>
            <a:off x="2662778" y="4209879"/>
            <a:ext cx="14874595" cy="3188502"/>
          </a:xfrm>
          <a:prstGeom prst="rect">
            <a:avLst/>
          </a:prstGeom>
        </p:spPr>
        <p:txBody>
          <a:bodyPr wrap="square" lIns="0" tIns="0" rIns="0" bIns="0" rtlCol="0" anchor="t">
            <a:spAutoFit/>
          </a:bodyPr>
          <a:lstStyle/>
          <a:p>
            <a:pPr>
              <a:lnSpc>
                <a:spcPct val="150000"/>
              </a:lnSpc>
            </a:pPr>
            <a:r>
              <a:rPr lang="en-US" sz="4800">
                <a:solidFill>
                  <a:srgbClr val="FFFFFF"/>
                </a:solidFill>
                <a:latin typeface="Franklin Gothic Medium" panose="020B0603020102020204" pitchFamily="34" charset="0"/>
              </a:rPr>
              <a:t>An Industry Bulletin will be distributed reminding productions that grace ‘shall not be scheduled nor automatic nor is it intended for everyday use’.</a:t>
            </a:r>
          </a:p>
        </p:txBody>
      </p:sp>
      <p:sp>
        <p:nvSpPr>
          <p:cNvPr id="8" name="AutoShape 8"/>
          <p:cNvSpPr/>
          <p:nvPr/>
        </p:nvSpPr>
        <p:spPr>
          <a:xfrm flipV="1">
            <a:off x="1028700" y="3542775"/>
            <a:ext cx="16230600" cy="19050"/>
          </a:xfrm>
          <a:prstGeom prst="line">
            <a:avLst/>
          </a:prstGeom>
          <a:ln w="38100" cap="flat">
            <a:solidFill>
              <a:srgbClr val="376BB3"/>
            </a:solidFill>
            <a:prstDash val="solid"/>
            <a:headEnd type="none" w="sm" len="sm"/>
            <a:tailEnd type="none" w="sm" len="sm"/>
          </a:ln>
        </p:spPr>
        <p:txBody>
          <a:bodyPr/>
          <a:lstStyle/>
          <a:p>
            <a:endParaRPr lang="en-US"/>
          </a:p>
        </p:txBody>
      </p:sp>
      <p:pic>
        <p:nvPicPr>
          <p:cNvPr id="19" name="Picture 18">
            <a:extLst>
              <a:ext uri="{FF2B5EF4-FFF2-40B4-BE49-F238E27FC236}">
                <a16:creationId xmlns:a16="http://schemas.microsoft.com/office/drawing/2014/main" id="{F1985BD5-0BD4-866D-41D2-2A5333EC83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20800" y="374514"/>
            <a:ext cx="3881438" cy="2127194"/>
          </a:xfrm>
          <a:prstGeom prst="rect">
            <a:avLst/>
          </a:prstGeom>
        </p:spPr>
      </p:pic>
      <p:sp>
        <p:nvSpPr>
          <p:cNvPr id="16" name="TextBox 15">
            <a:extLst>
              <a:ext uri="{FF2B5EF4-FFF2-40B4-BE49-F238E27FC236}">
                <a16:creationId xmlns:a16="http://schemas.microsoft.com/office/drawing/2014/main" id="{403238D9-CA64-A81A-2589-55F6FF0C7F93}"/>
              </a:ext>
            </a:extLst>
          </p:cNvPr>
          <p:cNvSpPr txBox="1"/>
          <p:nvPr/>
        </p:nvSpPr>
        <p:spPr>
          <a:xfrm rot="20426711">
            <a:off x="13634853" y="1038476"/>
            <a:ext cx="3065386" cy="400110"/>
          </a:xfrm>
          <a:prstGeom prst="rect">
            <a:avLst/>
          </a:prstGeom>
          <a:noFill/>
        </p:spPr>
        <p:txBody>
          <a:bodyPr wrap="square" rtlCol="0">
            <a:spAutoFit/>
          </a:bodyPr>
          <a:lstStyle/>
          <a:p>
            <a:pPr algn="ctr"/>
            <a:r>
              <a:rPr lang="en-US" sz="2000" b="1"/>
              <a:t>Grace…AGAIN!</a:t>
            </a:r>
            <a:endParaRPr lang="en-US" sz="1100"/>
          </a:p>
        </p:txBody>
      </p:sp>
    </p:spTree>
    <p:extLst>
      <p:ext uri="{BB962C8B-B14F-4D97-AF65-F5344CB8AC3E}">
        <p14:creationId xmlns:p14="http://schemas.microsoft.com/office/powerpoint/2010/main" val="41009054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12" name="Picture 11" descr="A white and black logo&#10;&#10;Description automatically generated">
            <a:extLst>
              <a:ext uri="{FF2B5EF4-FFF2-40B4-BE49-F238E27FC236}">
                <a16:creationId xmlns:a16="http://schemas.microsoft.com/office/drawing/2014/main" id="{2659F279-E855-5316-9649-42AC8CC6DD1E}"/>
              </a:ext>
            </a:extLst>
          </p:cNvPr>
          <p:cNvPicPr>
            <a:picLocks noChangeAspect="1"/>
          </p:cNvPicPr>
          <p:nvPr/>
        </p:nvPicPr>
        <p:blipFill>
          <a:blip r:embed="rId2">
            <a:alphaModFix amt="45000"/>
            <a:extLst>
              <a:ext uri="{BEBA8EAE-BF5A-486C-A8C5-ECC9F3942E4B}">
                <a14:imgProps xmlns:a14="http://schemas.microsoft.com/office/drawing/2010/main">
                  <a14:imgLayer r:embed="rId3">
                    <a14:imgEffect>
                      <a14:artisticChalkSketch/>
                    </a14:imgEffect>
                  </a14:imgLayer>
                </a14:imgProps>
              </a:ext>
            </a:extLst>
          </a:blip>
          <a:stretch>
            <a:fillRect/>
          </a:stretch>
        </p:blipFill>
        <p:spPr>
          <a:xfrm>
            <a:off x="4193450" y="407415"/>
            <a:ext cx="9901099" cy="9472170"/>
          </a:xfrm>
          <a:prstGeom prst="rect">
            <a:avLst/>
          </a:prstGeom>
        </p:spPr>
      </p:pic>
      <p:sp>
        <p:nvSpPr>
          <p:cNvPr id="3" name="Content Placeholder 2">
            <a:extLst>
              <a:ext uri="{FF2B5EF4-FFF2-40B4-BE49-F238E27FC236}">
                <a16:creationId xmlns:a16="http://schemas.microsoft.com/office/drawing/2014/main" id="{192A4781-F913-FADB-4C8B-EDADE8B89640}"/>
              </a:ext>
            </a:extLst>
          </p:cNvPr>
          <p:cNvSpPr>
            <a:spLocks noGrp="1"/>
          </p:cNvSpPr>
          <p:nvPr>
            <p:ph idx="1"/>
          </p:nvPr>
        </p:nvSpPr>
        <p:spPr>
          <a:xfrm>
            <a:off x="1484025" y="3615036"/>
            <a:ext cx="15929331" cy="4525963"/>
          </a:xfrm>
        </p:spPr>
        <p:txBody>
          <a:bodyPr>
            <a:normAutofit/>
          </a:bodyPr>
          <a:lstStyle/>
          <a:p>
            <a:pPr marL="0" indent="0" algn="ctr">
              <a:buNone/>
            </a:pPr>
            <a:r>
              <a:rPr lang="en-US" sz="8800" b="1" dirty="0">
                <a:solidFill>
                  <a:srgbClr val="FBA619"/>
                </a:solidFill>
                <a:latin typeface="Franklin Gothic Heavy" panose="020B0603020102020204" pitchFamily="34" charset="0"/>
              </a:rPr>
              <a:t>LOCAL 729 BASIC AGREEMENT  SUMMARY</a:t>
            </a:r>
          </a:p>
        </p:txBody>
      </p:sp>
      <p:pic>
        <p:nvPicPr>
          <p:cNvPr id="2" name="Picture 1" descr="A blue and yellow logo&#10;&#10;Description automatically generated">
            <a:extLst>
              <a:ext uri="{FF2B5EF4-FFF2-40B4-BE49-F238E27FC236}">
                <a16:creationId xmlns:a16="http://schemas.microsoft.com/office/drawing/2014/main" id="{C4635C20-F3A0-9777-E2F4-C00D57FB5B37}"/>
              </a:ext>
            </a:extLst>
          </p:cNvPr>
          <p:cNvPicPr>
            <a:picLocks noChangeAspect="1"/>
          </p:cNvPicPr>
          <p:nvPr/>
        </p:nvPicPr>
        <p:blipFill rotWithShape="1">
          <a:blip r:embed="rId4">
            <a:extLst>
              <a:ext uri="{28A0092B-C50C-407E-A947-70E740481C1C}">
                <a14:useLocalDpi xmlns:a14="http://schemas.microsoft.com/office/drawing/2010/main" val="0"/>
              </a:ext>
            </a:extLst>
          </a:blip>
          <a:srcRect l="68392"/>
          <a:stretch/>
        </p:blipFill>
        <p:spPr>
          <a:xfrm>
            <a:off x="7952655" y="1113183"/>
            <a:ext cx="2382690" cy="2333793"/>
          </a:xfrm>
          <a:prstGeom prst="rect">
            <a:avLst/>
          </a:prstGeom>
        </p:spPr>
      </p:pic>
    </p:spTree>
    <p:extLst>
      <p:ext uri="{BB962C8B-B14F-4D97-AF65-F5344CB8AC3E}">
        <p14:creationId xmlns:p14="http://schemas.microsoft.com/office/powerpoint/2010/main" val="26585915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7356F794-774D-60D9-5501-0F3741B40088}"/>
              </a:ext>
            </a:extLst>
          </p:cNvPr>
          <p:cNvSpPr/>
          <p:nvPr/>
        </p:nvSpPr>
        <p:spPr>
          <a:xfrm>
            <a:off x="6556501" y="136699"/>
            <a:ext cx="5063067" cy="1473200"/>
          </a:xfrm>
          <a:prstGeom prst="roundRect">
            <a:avLst>
              <a:gd name="adj" fmla="val 11107"/>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6"/>
          <p:cNvSpPr txBox="1"/>
          <p:nvPr/>
        </p:nvSpPr>
        <p:spPr>
          <a:xfrm>
            <a:off x="972734" y="1970261"/>
            <a:ext cx="16230599" cy="1564531"/>
          </a:xfrm>
          <a:prstGeom prst="rect">
            <a:avLst/>
          </a:prstGeom>
        </p:spPr>
        <p:txBody>
          <a:bodyPr wrap="square" lIns="0" tIns="0" rIns="0" bIns="0" rtlCol="0" anchor="t">
            <a:spAutoFit/>
          </a:bodyPr>
          <a:lstStyle/>
          <a:p>
            <a:pPr algn="ctr">
              <a:lnSpc>
                <a:spcPts val="6859"/>
              </a:lnSpc>
            </a:pPr>
            <a:r>
              <a:rPr lang="en-US" sz="4899" dirty="0">
                <a:solidFill>
                  <a:srgbClr val="F9A61D"/>
                </a:solidFill>
                <a:latin typeface="Gotham Bold"/>
              </a:rPr>
              <a:t>Local 729 Negotiating Committee </a:t>
            </a:r>
          </a:p>
          <a:p>
            <a:pPr algn="ctr">
              <a:lnSpc>
                <a:spcPts val="5319"/>
              </a:lnSpc>
              <a:spcBef>
                <a:spcPct val="0"/>
              </a:spcBef>
            </a:pPr>
            <a:endParaRPr lang="en-US" sz="4899" dirty="0">
              <a:solidFill>
                <a:srgbClr val="F9A61D"/>
              </a:solidFill>
              <a:latin typeface="Gotham Bold"/>
            </a:endParaRPr>
          </a:p>
        </p:txBody>
      </p:sp>
      <p:sp>
        <p:nvSpPr>
          <p:cNvPr id="7" name="TextBox 7"/>
          <p:cNvSpPr txBox="1"/>
          <p:nvPr/>
        </p:nvSpPr>
        <p:spPr>
          <a:xfrm>
            <a:off x="2328675" y="3491610"/>
            <a:ext cx="6112042" cy="5786199"/>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3200" dirty="0">
                <a:solidFill>
                  <a:schemeClr val="bg1"/>
                </a:solidFill>
              </a:rPr>
              <a:t>Bob Warner- President</a:t>
            </a:r>
          </a:p>
          <a:p>
            <a:pPr marL="342900" indent="-342900">
              <a:buFont typeface="Arial" panose="020B0604020202020204" pitchFamily="34" charset="0"/>
              <a:buChar char="•"/>
            </a:pPr>
            <a:r>
              <a:rPr lang="en-US" sz="3200" dirty="0">
                <a:solidFill>
                  <a:schemeClr val="bg1"/>
                </a:solidFill>
              </a:rPr>
              <a:t>Bob Denne- Business Rep/Secretary-Treasurer</a:t>
            </a:r>
          </a:p>
          <a:p>
            <a:pPr marL="342900" indent="-342900">
              <a:buFont typeface="Arial" panose="020B0604020202020204" pitchFamily="34" charset="0"/>
              <a:buChar char="•"/>
            </a:pPr>
            <a:r>
              <a:rPr lang="en-US" sz="3200" dirty="0">
                <a:solidFill>
                  <a:schemeClr val="bg1"/>
                </a:solidFill>
              </a:rPr>
              <a:t>Leonard Russo Jr.- Executive Board</a:t>
            </a:r>
          </a:p>
          <a:p>
            <a:pPr marL="342900" indent="-342900">
              <a:buFont typeface="Arial" panose="020B0604020202020204" pitchFamily="34" charset="0"/>
              <a:buChar char="•"/>
            </a:pPr>
            <a:r>
              <a:rPr lang="en-US" sz="3200" dirty="0">
                <a:solidFill>
                  <a:schemeClr val="bg1"/>
                </a:solidFill>
              </a:rPr>
              <a:t>Steve Cheek- Executive Board</a:t>
            </a:r>
          </a:p>
          <a:p>
            <a:pPr marL="342900" indent="-342900">
              <a:buFont typeface="Arial" panose="020B0604020202020204" pitchFamily="34" charset="0"/>
              <a:buChar char="•"/>
            </a:pPr>
            <a:r>
              <a:rPr lang="en-US" sz="3200" dirty="0">
                <a:solidFill>
                  <a:schemeClr val="bg1"/>
                </a:solidFill>
              </a:rPr>
              <a:t>Jamie McElrath- Executive Board</a:t>
            </a:r>
          </a:p>
          <a:p>
            <a:pPr marL="342900" indent="-342900">
              <a:buFont typeface="Arial" panose="020B0604020202020204" pitchFamily="34" charset="0"/>
              <a:buChar char="•"/>
            </a:pPr>
            <a:r>
              <a:rPr lang="en-US" sz="3200" dirty="0">
                <a:solidFill>
                  <a:schemeClr val="bg1"/>
                </a:solidFill>
              </a:rPr>
              <a:t>Kimberly Lyons</a:t>
            </a:r>
          </a:p>
          <a:p>
            <a:pPr marL="342900" indent="-342900">
              <a:buFont typeface="Arial" panose="020B0604020202020204" pitchFamily="34" charset="0"/>
              <a:buChar char="•"/>
            </a:pPr>
            <a:r>
              <a:rPr lang="en-US" sz="3200" dirty="0">
                <a:solidFill>
                  <a:schemeClr val="bg1"/>
                </a:solidFill>
              </a:rPr>
              <a:t>Joey Genitempo</a:t>
            </a:r>
          </a:p>
          <a:p>
            <a:pPr marL="342900" indent="-342900">
              <a:buFont typeface="Arial" panose="020B0604020202020204" pitchFamily="34" charset="0"/>
              <a:buChar char="•"/>
            </a:pPr>
            <a:r>
              <a:rPr lang="en-US" sz="3200" dirty="0">
                <a:solidFill>
                  <a:schemeClr val="bg1"/>
                </a:solidFill>
              </a:rPr>
              <a:t>Amanda Smith</a:t>
            </a:r>
          </a:p>
          <a:p>
            <a:pPr marL="342900" indent="-342900">
              <a:buFont typeface="Arial" panose="020B0604020202020204" pitchFamily="34" charset="0"/>
              <a:buChar char="•"/>
            </a:pPr>
            <a:r>
              <a:rPr lang="en-US" sz="3200" dirty="0">
                <a:solidFill>
                  <a:schemeClr val="bg1"/>
                </a:solidFill>
              </a:rPr>
              <a:t>Samantha Gerlach</a:t>
            </a:r>
          </a:p>
          <a:p>
            <a:pPr marL="342900" indent="-342900">
              <a:buFont typeface="Arial" panose="020B0604020202020204" pitchFamily="34" charset="0"/>
              <a:buChar char="•"/>
            </a:pPr>
            <a:r>
              <a:rPr lang="en-US" sz="3200" dirty="0">
                <a:solidFill>
                  <a:schemeClr val="bg1"/>
                </a:solidFill>
              </a:rPr>
              <a:t>Nicki Duvall</a:t>
            </a:r>
          </a:p>
          <a:p>
            <a:pPr marL="342900" indent="-342900">
              <a:buFont typeface="Arial" panose="020B0604020202020204" pitchFamily="34" charset="0"/>
              <a:buChar char="•"/>
            </a:pPr>
            <a:endParaRPr lang="en-US" sz="2400" dirty="0">
              <a:solidFill>
                <a:schemeClr val="bg1"/>
              </a:solidFill>
            </a:endParaRPr>
          </a:p>
        </p:txBody>
      </p:sp>
      <p:sp>
        <p:nvSpPr>
          <p:cNvPr id="8" name="AutoShape 8"/>
          <p:cNvSpPr/>
          <p:nvPr/>
        </p:nvSpPr>
        <p:spPr>
          <a:xfrm flipV="1">
            <a:off x="972733" y="2949297"/>
            <a:ext cx="16230600" cy="19050"/>
          </a:xfrm>
          <a:prstGeom prst="line">
            <a:avLst/>
          </a:prstGeom>
          <a:ln w="38100" cap="flat">
            <a:solidFill>
              <a:srgbClr val="376BB3"/>
            </a:solidFill>
            <a:prstDash val="solid"/>
            <a:headEnd type="none" w="sm" len="sm"/>
            <a:tailEnd type="none" w="sm" len="sm"/>
          </a:ln>
        </p:spPr>
        <p:txBody>
          <a:bodyPr/>
          <a:lstStyle/>
          <a:p>
            <a:endParaRPr lang="en-US"/>
          </a:p>
        </p:txBody>
      </p:sp>
      <p:sp>
        <p:nvSpPr>
          <p:cNvPr id="15" name="TextBox 14">
            <a:extLst>
              <a:ext uri="{FF2B5EF4-FFF2-40B4-BE49-F238E27FC236}">
                <a16:creationId xmlns:a16="http://schemas.microsoft.com/office/drawing/2014/main" id="{FA0D7567-0291-1CA8-EFEF-C66DFBEC95A3}"/>
              </a:ext>
            </a:extLst>
          </p:cNvPr>
          <p:cNvSpPr txBox="1"/>
          <p:nvPr/>
        </p:nvSpPr>
        <p:spPr>
          <a:xfrm>
            <a:off x="6556501" y="136699"/>
            <a:ext cx="4204264" cy="1354217"/>
          </a:xfrm>
          <a:prstGeom prst="rect">
            <a:avLst/>
          </a:prstGeom>
          <a:noFill/>
        </p:spPr>
        <p:txBody>
          <a:bodyPr wrap="square">
            <a:spAutoFit/>
          </a:bodyPr>
          <a:lstStyle/>
          <a:p>
            <a:r>
              <a:rPr lang="en-US" sz="5400" b="1" dirty="0">
                <a:solidFill>
                  <a:srgbClr val="0070C0"/>
                </a:solidFill>
                <a:latin typeface="Franklin Gothic Heavy" panose="020B0603020102020204" pitchFamily="34" charset="0"/>
              </a:rPr>
              <a:t>LOCAL</a:t>
            </a:r>
            <a:r>
              <a:rPr lang="en-US" sz="5400" b="1" dirty="0">
                <a:ln>
                  <a:solidFill>
                    <a:srgbClr val="FBA619"/>
                  </a:solidFill>
                </a:ln>
                <a:solidFill>
                  <a:srgbClr val="0070C0"/>
                </a:solidFill>
                <a:latin typeface="Franklin Gothic Heavy" panose="020B0603020102020204" pitchFamily="34" charset="0"/>
              </a:rPr>
              <a:t> 729</a:t>
            </a:r>
            <a:endParaRPr lang="en-US" sz="5400" b="1" dirty="0">
              <a:solidFill>
                <a:srgbClr val="0070C0"/>
              </a:solidFill>
              <a:latin typeface="Franklin Gothic Heavy" panose="020B0603020102020204" pitchFamily="34" charset="0"/>
            </a:endParaRPr>
          </a:p>
          <a:p>
            <a:r>
              <a:rPr lang="en-US" sz="2800" dirty="0">
                <a:solidFill>
                  <a:srgbClr val="FBA619"/>
                </a:solidFill>
                <a:latin typeface="Franklin Gothic Medium" panose="020B0603020102020204" pitchFamily="34" charset="0"/>
              </a:rPr>
              <a:t>BASIC AGREEMENT</a:t>
            </a:r>
          </a:p>
        </p:txBody>
      </p:sp>
      <p:pic>
        <p:nvPicPr>
          <p:cNvPr id="16" name="Picture 15" descr="A blue and yellow logo&#10;&#10;Description automatically generated">
            <a:extLst>
              <a:ext uri="{FF2B5EF4-FFF2-40B4-BE49-F238E27FC236}">
                <a16:creationId xmlns:a16="http://schemas.microsoft.com/office/drawing/2014/main" id="{8CA5D74C-3BC9-6E4A-802E-949DC7EEDB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8392"/>
          <a:stretch/>
        </p:blipFill>
        <p:spPr>
          <a:xfrm>
            <a:off x="10205555" y="180801"/>
            <a:ext cx="1414013" cy="1384995"/>
          </a:xfrm>
          <a:prstGeom prst="rect">
            <a:avLst/>
          </a:prstGeom>
        </p:spPr>
      </p:pic>
    </p:spTree>
    <p:extLst>
      <p:ext uri="{BB962C8B-B14F-4D97-AF65-F5344CB8AC3E}">
        <p14:creationId xmlns:p14="http://schemas.microsoft.com/office/powerpoint/2010/main" val="23176583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6" name="TextBox 6"/>
          <p:cNvSpPr txBox="1"/>
          <p:nvPr/>
        </p:nvSpPr>
        <p:spPr>
          <a:xfrm>
            <a:off x="1095967" y="759375"/>
            <a:ext cx="16096063" cy="1564531"/>
          </a:xfrm>
          <a:prstGeom prst="rect">
            <a:avLst/>
          </a:prstGeom>
        </p:spPr>
        <p:txBody>
          <a:bodyPr wrap="square" lIns="0" tIns="0" rIns="0" bIns="0" rtlCol="0" anchor="t">
            <a:spAutoFit/>
          </a:bodyPr>
          <a:lstStyle/>
          <a:p>
            <a:pPr algn="ctr">
              <a:lnSpc>
                <a:spcPts val="6859"/>
              </a:lnSpc>
            </a:pPr>
            <a:r>
              <a:rPr lang="en-US" sz="4899">
                <a:solidFill>
                  <a:srgbClr val="F9A61D"/>
                </a:solidFill>
                <a:latin typeface="Gotham Bold"/>
              </a:rPr>
              <a:t>PRODUCER GAINS</a:t>
            </a:r>
          </a:p>
          <a:p>
            <a:pPr algn="ctr">
              <a:lnSpc>
                <a:spcPts val="5319"/>
              </a:lnSpc>
              <a:spcBef>
                <a:spcPct val="0"/>
              </a:spcBef>
            </a:pPr>
            <a:endParaRPr lang="en-US" sz="4899">
              <a:solidFill>
                <a:srgbClr val="F9A61D"/>
              </a:solidFill>
              <a:latin typeface="Gotham Bold"/>
            </a:endParaRPr>
          </a:p>
        </p:txBody>
      </p:sp>
      <p:sp>
        <p:nvSpPr>
          <p:cNvPr id="7" name="TextBox 7"/>
          <p:cNvSpPr txBox="1"/>
          <p:nvPr/>
        </p:nvSpPr>
        <p:spPr>
          <a:xfrm>
            <a:off x="933448" y="2979453"/>
            <a:ext cx="16421100" cy="6399572"/>
          </a:xfrm>
          <a:prstGeom prst="rect">
            <a:avLst/>
          </a:prstGeom>
        </p:spPr>
        <p:txBody>
          <a:bodyPr wrap="square" lIns="0" tIns="0" rIns="0" bIns="0" rtlCol="0" anchor="t">
            <a:spAutoFit/>
          </a:bodyPr>
          <a:lstStyle/>
          <a:p>
            <a:pPr marL="457200" indent="-457200">
              <a:lnSpc>
                <a:spcPts val="5319"/>
              </a:lnSpc>
              <a:buFont typeface="Arial" panose="020B0604020202020204" pitchFamily="34" charset="0"/>
              <a:buChar char="•"/>
            </a:pPr>
            <a:r>
              <a:rPr lang="en-US" sz="3600" dirty="0">
                <a:solidFill>
                  <a:srgbClr val="FFFFFF"/>
                </a:solidFill>
                <a:latin typeface="Franklin Gothic Medium" panose="020B0603020102020204" pitchFamily="34" charset="0"/>
              </a:rPr>
              <a:t>Increased </a:t>
            </a:r>
            <a:r>
              <a:rPr lang="en-US" sz="3600" u="sng" dirty="0">
                <a:solidFill>
                  <a:srgbClr val="FFFFFF"/>
                </a:solidFill>
                <a:latin typeface="Franklin Gothic Medium" panose="020B0603020102020204" pitchFamily="34" charset="0"/>
              </a:rPr>
              <a:t>Producer-paid</a:t>
            </a:r>
            <a:r>
              <a:rPr lang="en-US" sz="3600" dirty="0">
                <a:solidFill>
                  <a:srgbClr val="FFFFFF"/>
                </a:solidFill>
                <a:latin typeface="Franklin Gothic Medium" panose="020B0603020102020204" pitchFamily="34" charset="0"/>
              </a:rPr>
              <a:t> contributions to CSATF.  </a:t>
            </a:r>
            <a:r>
              <a:rPr lang="en-US" sz="3600" dirty="0">
                <a:solidFill>
                  <a:schemeClr val="accent6"/>
                </a:solidFill>
                <a:latin typeface="Franklin Gothic Medium" panose="020B0603020102020204" pitchFamily="34" charset="0"/>
              </a:rPr>
              <a:t>.03 cents per hour</a:t>
            </a:r>
            <a:r>
              <a:rPr lang="en-US" sz="3600" dirty="0">
                <a:solidFill>
                  <a:srgbClr val="FFFFFF"/>
                </a:solidFill>
                <a:latin typeface="Franklin Gothic Medium" panose="020B0603020102020204" pitchFamily="34" charset="0"/>
              </a:rPr>
              <a:t>.</a:t>
            </a:r>
          </a:p>
          <a:p>
            <a:pPr marL="457200" indent="-457200">
              <a:lnSpc>
                <a:spcPts val="5319"/>
              </a:lnSpc>
              <a:buFont typeface="Arial" panose="020B0604020202020204" pitchFamily="34" charset="0"/>
              <a:buChar char="•"/>
            </a:pPr>
            <a:endParaRPr lang="en-US" dirty="0">
              <a:solidFill>
                <a:srgbClr val="FFFFFF"/>
              </a:solidFill>
              <a:latin typeface="Franklin Gothic Medium" panose="020B0603020102020204" pitchFamily="34" charset="0"/>
            </a:endParaRPr>
          </a:p>
          <a:p>
            <a:pPr marL="457200" indent="-457200">
              <a:buFont typeface="Arial" panose="020B0604020202020204" pitchFamily="34" charset="0"/>
              <a:buChar char="•"/>
            </a:pPr>
            <a:r>
              <a:rPr lang="en-US" sz="3600" dirty="0">
                <a:solidFill>
                  <a:srgbClr val="FFFFFF"/>
                </a:solidFill>
                <a:latin typeface="Franklin Gothic Medium" panose="020B0603020102020204" pitchFamily="34" charset="0"/>
              </a:rPr>
              <a:t>VTA – when one camera is used on a non-studio or reality pick up on a non-dramatic program, the DP may operate when the request to do so.</a:t>
            </a:r>
          </a:p>
          <a:p>
            <a:pPr marL="457200" indent="-457200">
              <a:buFont typeface="Arial" panose="020B0604020202020204" pitchFamily="34" charset="0"/>
              <a:buChar char="•"/>
            </a:pPr>
            <a:endParaRPr lang="en-US" sz="3600" dirty="0">
              <a:solidFill>
                <a:srgbClr val="FFFFFF"/>
              </a:solidFill>
              <a:latin typeface="Franklin Gothic Medium" panose="020B0603020102020204" pitchFamily="34" charset="0"/>
            </a:endParaRPr>
          </a:p>
          <a:p>
            <a:pPr marL="457200" indent="-457200">
              <a:buFont typeface="Arial" panose="020B0604020202020204" pitchFamily="34" charset="0"/>
              <a:buChar char="•"/>
            </a:pPr>
            <a:r>
              <a:rPr lang="en-US" sz="3600" dirty="0">
                <a:solidFill>
                  <a:srgbClr val="FFFFFF"/>
                </a:solidFill>
                <a:latin typeface="Franklin Gothic Medium" panose="020B0603020102020204" pitchFamily="34" charset="0"/>
              </a:rPr>
              <a:t>Align with other Union/Guilds, streaming episodes can exceed their contractual length by up to 3 minutes without being considered to have exceeded their ‘program length’.</a:t>
            </a:r>
          </a:p>
          <a:p>
            <a:pPr marL="457200" indent="-457200">
              <a:buFont typeface="Arial" panose="020B0604020202020204" pitchFamily="34" charset="0"/>
              <a:buChar char="•"/>
            </a:pPr>
            <a:endParaRPr lang="en-US" sz="3600" dirty="0">
              <a:solidFill>
                <a:srgbClr val="FFFFFF"/>
              </a:solidFill>
              <a:latin typeface="Franklin Gothic Medium" panose="020B0603020102020204" pitchFamily="34" charset="0"/>
            </a:endParaRPr>
          </a:p>
          <a:p>
            <a:endParaRPr lang="en-US" sz="3600" dirty="0">
              <a:solidFill>
                <a:srgbClr val="FFFFFF"/>
              </a:solidFill>
              <a:latin typeface="Franklin Gothic Medium" panose="020B0603020102020204" pitchFamily="34" charset="0"/>
            </a:endParaRPr>
          </a:p>
          <a:p>
            <a:pPr marL="457200" indent="-457200" algn="ctr">
              <a:lnSpc>
                <a:spcPts val="5319"/>
              </a:lnSpc>
              <a:buFont typeface="Arial" panose="020B0604020202020204" pitchFamily="34" charset="0"/>
              <a:buChar char="•"/>
            </a:pPr>
            <a:endParaRPr lang="en-US" sz="3200" dirty="0">
              <a:solidFill>
                <a:srgbClr val="FFFFFF"/>
              </a:solidFill>
              <a:latin typeface="Gotham Bold"/>
            </a:endParaRPr>
          </a:p>
        </p:txBody>
      </p:sp>
      <p:sp>
        <p:nvSpPr>
          <p:cNvPr id="8" name="AutoShape 8"/>
          <p:cNvSpPr/>
          <p:nvPr/>
        </p:nvSpPr>
        <p:spPr>
          <a:xfrm flipV="1">
            <a:off x="1095967" y="2499465"/>
            <a:ext cx="16230600" cy="19050"/>
          </a:xfrm>
          <a:prstGeom prst="line">
            <a:avLst/>
          </a:prstGeom>
          <a:ln w="38100" cap="flat">
            <a:solidFill>
              <a:srgbClr val="376BB3"/>
            </a:solidFill>
            <a:prstDash val="solid"/>
            <a:headEnd type="none" w="sm" len="sm"/>
            <a:tailEnd type="none" w="sm" len="sm"/>
          </a:ln>
        </p:spPr>
        <p:txBody>
          <a:bodyPr/>
          <a:lstStyle/>
          <a:p>
            <a:endParaRPr lang="en-US"/>
          </a:p>
        </p:txBody>
      </p:sp>
    </p:spTree>
    <p:extLst>
      <p:ext uri="{BB962C8B-B14F-4D97-AF65-F5344CB8AC3E}">
        <p14:creationId xmlns:p14="http://schemas.microsoft.com/office/powerpoint/2010/main" val="17318758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6" name="TextBox 6"/>
          <p:cNvSpPr txBox="1"/>
          <p:nvPr/>
        </p:nvSpPr>
        <p:spPr>
          <a:xfrm>
            <a:off x="1095967" y="759375"/>
            <a:ext cx="16096063" cy="1564531"/>
          </a:xfrm>
          <a:prstGeom prst="rect">
            <a:avLst/>
          </a:prstGeom>
        </p:spPr>
        <p:txBody>
          <a:bodyPr wrap="square" lIns="0" tIns="0" rIns="0" bIns="0" rtlCol="0" anchor="t">
            <a:spAutoFit/>
          </a:bodyPr>
          <a:lstStyle/>
          <a:p>
            <a:pPr algn="ctr">
              <a:lnSpc>
                <a:spcPts val="6859"/>
              </a:lnSpc>
            </a:pPr>
            <a:r>
              <a:rPr lang="en-US" sz="4899" dirty="0">
                <a:solidFill>
                  <a:srgbClr val="F9A61D"/>
                </a:solidFill>
                <a:latin typeface="Gotham Bold"/>
              </a:rPr>
              <a:t>Ratification Vote</a:t>
            </a:r>
          </a:p>
          <a:p>
            <a:pPr algn="ctr">
              <a:lnSpc>
                <a:spcPts val="5319"/>
              </a:lnSpc>
              <a:spcBef>
                <a:spcPct val="0"/>
              </a:spcBef>
            </a:pPr>
            <a:endParaRPr lang="en-US" sz="4899" dirty="0">
              <a:solidFill>
                <a:srgbClr val="F9A61D"/>
              </a:solidFill>
              <a:latin typeface="Gotham Bold"/>
            </a:endParaRPr>
          </a:p>
        </p:txBody>
      </p:sp>
      <p:sp>
        <p:nvSpPr>
          <p:cNvPr id="7" name="TextBox 7"/>
          <p:cNvSpPr txBox="1"/>
          <p:nvPr/>
        </p:nvSpPr>
        <p:spPr>
          <a:xfrm>
            <a:off x="933448" y="2979453"/>
            <a:ext cx="16421100" cy="4434932"/>
          </a:xfrm>
          <a:prstGeom prst="rect">
            <a:avLst/>
          </a:prstGeom>
        </p:spPr>
        <p:txBody>
          <a:bodyPr wrap="square" lIns="0" tIns="0" rIns="0" bIns="0" rtlCol="0" anchor="t">
            <a:spAutoFit/>
          </a:bodyPr>
          <a:lstStyle/>
          <a:p>
            <a:pPr marL="457200" indent="-457200">
              <a:lnSpc>
                <a:spcPts val="5319"/>
              </a:lnSpc>
              <a:buFont typeface="Arial" panose="020B0604020202020204" pitchFamily="34" charset="0"/>
              <a:buChar char="•"/>
            </a:pPr>
            <a:r>
              <a:rPr lang="en-US" sz="3600" dirty="0">
                <a:solidFill>
                  <a:srgbClr val="FFFFFF"/>
                </a:solidFill>
                <a:latin typeface="Franklin Gothic Medium" panose="020B0603020102020204" pitchFamily="34" charset="0"/>
              </a:rPr>
              <a:t>To receive a ballot to vote on the Tentative Basic Agreement be sure:</a:t>
            </a:r>
          </a:p>
          <a:p>
            <a:pPr marL="457200" indent="-457200">
              <a:lnSpc>
                <a:spcPts val="5319"/>
              </a:lnSpc>
              <a:buFont typeface="Arial" panose="020B0604020202020204" pitchFamily="34" charset="0"/>
              <a:buChar char="•"/>
            </a:pPr>
            <a:r>
              <a:rPr lang="en-US" sz="3600" dirty="0">
                <a:solidFill>
                  <a:srgbClr val="FFFFFF"/>
                </a:solidFill>
                <a:latin typeface="Franklin Gothic Medium" panose="020B0603020102020204" pitchFamily="34" charset="0"/>
              </a:rPr>
              <a:t>1. Your dues are up to date</a:t>
            </a:r>
          </a:p>
          <a:p>
            <a:pPr marL="457200" indent="-457200">
              <a:lnSpc>
                <a:spcPts val="5319"/>
              </a:lnSpc>
              <a:buFont typeface="Arial" panose="020B0604020202020204" pitchFamily="34" charset="0"/>
              <a:buChar char="•"/>
            </a:pPr>
            <a:r>
              <a:rPr lang="en-US" sz="3600" dirty="0">
                <a:solidFill>
                  <a:srgbClr val="FFFFFF"/>
                </a:solidFill>
                <a:latin typeface="Franklin Gothic Medium" panose="020B0603020102020204" pitchFamily="34" charset="0"/>
              </a:rPr>
              <a:t>2. Your email address is up to date</a:t>
            </a:r>
          </a:p>
          <a:p>
            <a:pPr marL="457200" indent="-457200">
              <a:lnSpc>
                <a:spcPts val="5319"/>
              </a:lnSpc>
              <a:buFont typeface="Arial" panose="020B0604020202020204" pitchFamily="34" charset="0"/>
              <a:buChar char="•"/>
            </a:pPr>
            <a:r>
              <a:rPr lang="en-US" sz="3600" dirty="0">
                <a:solidFill>
                  <a:srgbClr val="FFFFFF"/>
                </a:solidFill>
                <a:latin typeface="Franklin Gothic Medium" panose="020B0603020102020204" pitchFamily="34" charset="0"/>
              </a:rPr>
              <a:t>3.  Contact the Union Office at 818-842-7729</a:t>
            </a:r>
          </a:p>
          <a:p>
            <a:pPr marL="457200" indent="-457200">
              <a:buFont typeface="Arial" panose="020B0604020202020204" pitchFamily="34" charset="0"/>
              <a:buChar char="•"/>
            </a:pPr>
            <a:endParaRPr lang="en-US" sz="3600" dirty="0">
              <a:solidFill>
                <a:srgbClr val="FFFFFF"/>
              </a:solidFill>
              <a:latin typeface="Franklin Gothic Medium" panose="020B0603020102020204" pitchFamily="34" charset="0"/>
            </a:endParaRPr>
          </a:p>
          <a:p>
            <a:endParaRPr lang="en-US" sz="3600" dirty="0">
              <a:solidFill>
                <a:srgbClr val="FFFFFF"/>
              </a:solidFill>
              <a:latin typeface="Franklin Gothic Medium" panose="020B0603020102020204" pitchFamily="34" charset="0"/>
            </a:endParaRPr>
          </a:p>
          <a:p>
            <a:pPr marL="457200" indent="-457200" algn="ctr">
              <a:lnSpc>
                <a:spcPts val="5319"/>
              </a:lnSpc>
              <a:buFont typeface="Arial" panose="020B0604020202020204" pitchFamily="34" charset="0"/>
              <a:buChar char="•"/>
            </a:pPr>
            <a:endParaRPr lang="en-US" sz="3200" dirty="0">
              <a:solidFill>
                <a:srgbClr val="FFFFFF"/>
              </a:solidFill>
              <a:latin typeface="Gotham Bold"/>
            </a:endParaRPr>
          </a:p>
        </p:txBody>
      </p:sp>
      <p:sp>
        <p:nvSpPr>
          <p:cNvPr id="8" name="AutoShape 8"/>
          <p:cNvSpPr/>
          <p:nvPr/>
        </p:nvSpPr>
        <p:spPr>
          <a:xfrm flipV="1">
            <a:off x="1095967" y="2499465"/>
            <a:ext cx="16230600" cy="19050"/>
          </a:xfrm>
          <a:prstGeom prst="line">
            <a:avLst/>
          </a:prstGeom>
          <a:ln w="38100" cap="flat">
            <a:solidFill>
              <a:srgbClr val="376BB3"/>
            </a:solidFill>
            <a:prstDash val="solid"/>
            <a:headEnd type="none" w="sm" len="sm"/>
            <a:tailEnd type="none" w="sm" len="sm"/>
          </a:ln>
        </p:spPr>
        <p:txBody>
          <a:bodyPr/>
          <a:lstStyle/>
          <a:p>
            <a:endParaRPr lang="en-US"/>
          </a:p>
        </p:txBody>
      </p:sp>
    </p:spTree>
    <p:extLst>
      <p:ext uri="{BB962C8B-B14F-4D97-AF65-F5344CB8AC3E}">
        <p14:creationId xmlns:p14="http://schemas.microsoft.com/office/powerpoint/2010/main" val="29234047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10" name="Picture 9" descr="A white and black logo&#10;&#10;Description automatically generated">
            <a:extLst>
              <a:ext uri="{FF2B5EF4-FFF2-40B4-BE49-F238E27FC236}">
                <a16:creationId xmlns:a16="http://schemas.microsoft.com/office/drawing/2014/main" id="{5EADCFD3-E773-245E-A28D-BE4EE9A93E6A}"/>
              </a:ext>
            </a:extLst>
          </p:cNvPr>
          <p:cNvPicPr>
            <a:picLocks noChangeAspect="1"/>
          </p:cNvPicPr>
          <p:nvPr/>
        </p:nvPicPr>
        <p:blipFill>
          <a:blip r:embed="rId2">
            <a:alphaModFix amt="25000"/>
            <a:extLst>
              <a:ext uri="{BEBA8EAE-BF5A-486C-A8C5-ECC9F3942E4B}">
                <a14:imgProps xmlns:a14="http://schemas.microsoft.com/office/drawing/2010/main">
                  <a14:imgLayer r:embed="rId3">
                    <a14:imgEffect>
                      <a14:artisticChalkSketch/>
                    </a14:imgEffect>
                  </a14:imgLayer>
                </a14:imgProps>
              </a:ext>
            </a:extLst>
          </a:blip>
          <a:stretch>
            <a:fillRect/>
          </a:stretch>
        </p:blipFill>
        <p:spPr>
          <a:xfrm>
            <a:off x="4622075" y="550290"/>
            <a:ext cx="9901099" cy="9472170"/>
          </a:xfrm>
          <a:prstGeom prst="rect">
            <a:avLst/>
          </a:prstGeom>
        </p:spPr>
      </p:pic>
      <p:sp>
        <p:nvSpPr>
          <p:cNvPr id="2" name="Title 1">
            <a:extLst>
              <a:ext uri="{FF2B5EF4-FFF2-40B4-BE49-F238E27FC236}">
                <a16:creationId xmlns:a16="http://schemas.microsoft.com/office/drawing/2014/main" id="{FFD3F976-3DC6-CAB5-E420-8DEE91FA72A1}"/>
              </a:ext>
            </a:extLst>
          </p:cNvPr>
          <p:cNvSpPr>
            <a:spLocks noGrp="1"/>
          </p:cNvSpPr>
          <p:nvPr>
            <p:ph type="title"/>
          </p:nvPr>
        </p:nvSpPr>
        <p:spPr>
          <a:xfrm>
            <a:off x="2917812" y="1447772"/>
            <a:ext cx="12452376" cy="1071935"/>
          </a:xfrm>
        </p:spPr>
        <p:txBody>
          <a:bodyPr>
            <a:normAutofit fontScale="90000"/>
          </a:bodyPr>
          <a:lstStyle/>
          <a:p>
            <a:pPr>
              <a:lnSpc>
                <a:spcPct val="100000"/>
              </a:lnSpc>
            </a:pPr>
            <a:r>
              <a:rPr lang="en-US" sz="6000" b="1">
                <a:solidFill>
                  <a:srgbClr val="FBA619"/>
                </a:solidFill>
                <a:latin typeface="Franklin Gothic Medium" panose="020B0603020102020204" pitchFamily="34" charset="0"/>
                <a:ea typeface="Hiragino Kaku Gothic Std W8" panose="020B0800000000000000" pitchFamily="34" charset="-128"/>
                <a:cs typeface="Aharoni" panose="02010803020104030203" pitchFamily="2" charset="-79"/>
              </a:rPr>
              <a:t>CONTRACT RATIFICATION </a:t>
            </a:r>
            <a:br>
              <a:rPr lang="en-US"/>
            </a:br>
            <a:endParaRPr lang="en-US">
              <a:solidFill>
                <a:srgbClr val="C00000"/>
              </a:solidFill>
            </a:endParaRPr>
          </a:p>
        </p:txBody>
      </p:sp>
      <p:graphicFrame>
        <p:nvGraphicFramePr>
          <p:cNvPr id="16" name="Content Placeholder 2">
            <a:extLst>
              <a:ext uri="{FF2B5EF4-FFF2-40B4-BE49-F238E27FC236}">
                <a16:creationId xmlns:a16="http://schemas.microsoft.com/office/drawing/2014/main" id="{88DA09ED-F4D3-C9C1-D2A9-B3538A5AEFB5}"/>
              </a:ext>
            </a:extLst>
          </p:cNvPr>
          <p:cNvGraphicFramePr>
            <a:graphicFrameLocks noGrp="1"/>
          </p:cNvGraphicFramePr>
          <p:nvPr>
            <p:ph idx="1"/>
            <p:extLst>
              <p:ext uri="{D42A27DB-BD31-4B8C-83A1-F6EECF244321}">
                <p14:modId xmlns:p14="http://schemas.microsoft.com/office/powerpoint/2010/main" val="478549556"/>
              </p:ext>
            </p:extLst>
          </p:nvPr>
        </p:nvGraphicFramePr>
        <p:xfrm>
          <a:off x="1346753" y="2325764"/>
          <a:ext cx="16119282" cy="77435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4" name="Group 3">
            <a:extLst>
              <a:ext uri="{FF2B5EF4-FFF2-40B4-BE49-F238E27FC236}">
                <a16:creationId xmlns:a16="http://schemas.microsoft.com/office/drawing/2014/main" id="{D726D82C-0A0D-8444-6D49-81E7DE3CEF0D}"/>
              </a:ext>
            </a:extLst>
          </p:cNvPr>
          <p:cNvGrpSpPr/>
          <p:nvPr/>
        </p:nvGrpSpPr>
        <p:grpSpPr>
          <a:xfrm>
            <a:off x="7483930" y="217660"/>
            <a:ext cx="3320139" cy="835609"/>
            <a:chOff x="6482705" y="1516639"/>
            <a:chExt cx="5339101" cy="1506339"/>
          </a:xfrm>
        </p:grpSpPr>
        <p:grpSp>
          <p:nvGrpSpPr>
            <p:cNvPr id="5" name="Group 2">
              <a:extLst>
                <a:ext uri="{FF2B5EF4-FFF2-40B4-BE49-F238E27FC236}">
                  <a16:creationId xmlns:a16="http://schemas.microsoft.com/office/drawing/2014/main" id="{4297B404-7C0B-47CB-56CE-24EC96F11168}"/>
                </a:ext>
              </a:extLst>
            </p:cNvPr>
            <p:cNvGrpSpPr/>
            <p:nvPr/>
          </p:nvGrpSpPr>
          <p:grpSpPr>
            <a:xfrm>
              <a:off x="6482705" y="1516639"/>
              <a:ext cx="5339101" cy="1506339"/>
              <a:chOff x="0" y="-38100"/>
              <a:chExt cx="2885517" cy="814101"/>
            </a:xfrm>
          </p:grpSpPr>
          <p:sp>
            <p:nvSpPr>
              <p:cNvPr id="7" name="Freeform 3">
                <a:extLst>
                  <a:ext uri="{FF2B5EF4-FFF2-40B4-BE49-F238E27FC236}">
                    <a16:creationId xmlns:a16="http://schemas.microsoft.com/office/drawing/2014/main" id="{44B9D269-6BC0-C794-A30F-309AB182A675}"/>
                  </a:ext>
                </a:extLst>
              </p:cNvPr>
              <p:cNvSpPr/>
              <p:nvPr/>
            </p:nvSpPr>
            <p:spPr>
              <a:xfrm>
                <a:off x="0" y="0"/>
                <a:ext cx="2885517" cy="776001"/>
              </a:xfrm>
              <a:custGeom>
                <a:avLst/>
                <a:gdLst/>
                <a:ahLst/>
                <a:cxnLst/>
                <a:rect l="l" t="t" r="r" b="b"/>
                <a:pathLst>
                  <a:path w="2885517" h="776001">
                    <a:moveTo>
                      <a:pt x="73952" y="0"/>
                    </a:moveTo>
                    <a:lnTo>
                      <a:pt x="2811565" y="0"/>
                    </a:lnTo>
                    <a:cubicBezTo>
                      <a:pt x="2852407" y="0"/>
                      <a:pt x="2885517" y="33109"/>
                      <a:pt x="2885517" y="73952"/>
                    </a:cubicBezTo>
                    <a:lnTo>
                      <a:pt x="2885517" y="702048"/>
                    </a:lnTo>
                    <a:cubicBezTo>
                      <a:pt x="2885517" y="742891"/>
                      <a:pt x="2852407" y="776001"/>
                      <a:pt x="2811565" y="776001"/>
                    </a:cubicBezTo>
                    <a:lnTo>
                      <a:pt x="73952" y="776001"/>
                    </a:lnTo>
                    <a:cubicBezTo>
                      <a:pt x="33109" y="776001"/>
                      <a:pt x="0" y="742891"/>
                      <a:pt x="0" y="702048"/>
                    </a:cubicBezTo>
                    <a:lnTo>
                      <a:pt x="0" y="73952"/>
                    </a:lnTo>
                    <a:cubicBezTo>
                      <a:pt x="0" y="33109"/>
                      <a:pt x="33109" y="0"/>
                      <a:pt x="73952" y="0"/>
                    </a:cubicBezTo>
                    <a:close/>
                  </a:path>
                </a:pathLst>
              </a:custGeom>
              <a:solidFill>
                <a:srgbClr val="FFFFFF"/>
              </a:solidFill>
            </p:spPr>
            <p:txBody>
              <a:bodyPr/>
              <a:lstStyle/>
              <a:p>
                <a:endParaRPr lang="en-US"/>
              </a:p>
            </p:txBody>
          </p:sp>
          <p:sp>
            <p:nvSpPr>
              <p:cNvPr id="9" name="TextBox 4">
                <a:extLst>
                  <a:ext uri="{FF2B5EF4-FFF2-40B4-BE49-F238E27FC236}">
                    <a16:creationId xmlns:a16="http://schemas.microsoft.com/office/drawing/2014/main" id="{895A6D6D-9CE9-4397-2A42-26C72B278A77}"/>
                  </a:ext>
                </a:extLst>
              </p:cNvPr>
              <p:cNvSpPr txBox="1"/>
              <p:nvPr/>
            </p:nvSpPr>
            <p:spPr>
              <a:xfrm>
                <a:off x="0" y="-38100"/>
                <a:ext cx="2885517" cy="814101"/>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5">
              <a:extLst>
                <a:ext uri="{FF2B5EF4-FFF2-40B4-BE49-F238E27FC236}">
                  <a16:creationId xmlns:a16="http://schemas.microsoft.com/office/drawing/2014/main" id="{4FF7D11F-3756-439B-2CBD-3EE8978C35D4}"/>
                </a:ext>
              </a:extLst>
            </p:cNvPr>
            <p:cNvSpPr/>
            <p:nvPr/>
          </p:nvSpPr>
          <p:spPr>
            <a:xfrm>
              <a:off x="6830699" y="1587136"/>
              <a:ext cx="4626602" cy="1435842"/>
            </a:xfrm>
            <a:custGeom>
              <a:avLst/>
              <a:gdLst/>
              <a:ahLst/>
              <a:cxnLst/>
              <a:rect l="l" t="t" r="r" b="b"/>
              <a:pathLst>
                <a:path w="4626602" h="1435842">
                  <a:moveTo>
                    <a:pt x="0" y="0"/>
                  </a:moveTo>
                  <a:lnTo>
                    <a:pt x="4626602" y="0"/>
                  </a:lnTo>
                  <a:lnTo>
                    <a:pt x="4626602" y="1435841"/>
                  </a:lnTo>
                  <a:lnTo>
                    <a:pt x="0" y="1435841"/>
                  </a:lnTo>
                  <a:lnTo>
                    <a:pt x="0" y="0"/>
                  </a:lnTo>
                  <a:close/>
                </a:path>
              </a:pathLst>
            </a:custGeom>
            <a:blipFill>
              <a:blip r:embed="rId9"/>
              <a:stretch>
                <a:fillRect/>
              </a:stretch>
            </a:blipFill>
          </p:spPr>
          <p:txBody>
            <a:bodyPr/>
            <a:lstStyle/>
            <a:p>
              <a:endParaRPr lang="en-US"/>
            </a:p>
          </p:txBody>
        </p:sp>
      </p:grpSp>
    </p:spTree>
    <p:extLst>
      <p:ext uri="{BB962C8B-B14F-4D97-AF65-F5344CB8AC3E}">
        <p14:creationId xmlns:p14="http://schemas.microsoft.com/office/powerpoint/2010/main" val="22722166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grpSp>
        <p:nvGrpSpPr>
          <p:cNvPr id="2" name="Group 2"/>
          <p:cNvGrpSpPr/>
          <p:nvPr/>
        </p:nvGrpSpPr>
        <p:grpSpPr>
          <a:xfrm>
            <a:off x="7023652" y="436084"/>
            <a:ext cx="4743068" cy="1449144"/>
            <a:chOff x="0" y="0"/>
            <a:chExt cx="2885517" cy="776001"/>
          </a:xfrm>
        </p:grpSpPr>
        <p:sp>
          <p:nvSpPr>
            <p:cNvPr id="3" name="Freeform 3"/>
            <p:cNvSpPr/>
            <p:nvPr/>
          </p:nvSpPr>
          <p:spPr>
            <a:xfrm>
              <a:off x="0" y="0"/>
              <a:ext cx="2885517" cy="776001"/>
            </a:xfrm>
            <a:custGeom>
              <a:avLst/>
              <a:gdLst/>
              <a:ahLst/>
              <a:cxnLst/>
              <a:rect l="l" t="t" r="r" b="b"/>
              <a:pathLst>
                <a:path w="2885517" h="776001">
                  <a:moveTo>
                    <a:pt x="73952" y="0"/>
                  </a:moveTo>
                  <a:lnTo>
                    <a:pt x="2811565" y="0"/>
                  </a:lnTo>
                  <a:cubicBezTo>
                    <a:pt x="2852407" y="0"/>
                    <a:pt x="2885517" y="33109"/>
                    <a:pt x="2885517" y="73952"/>
                  </a:cubicBezTo>
                  <a:lnTo>
                    <a:pt x="2885517" y="702048"/>
                  </a:lnTo>
                  <a:cubicBezTo>
                    <a:pt x="2885517" y="742891"/>
                    <a:pt x="2852407" y="776001"/>
                    <a:pt x="2811565" y="776001"/>
                  </a:cubicBezTo>
                  <a:lnTo>
                    <a:pt x="73952" y="776001"/>
                  </a:lnTo>
                  <a:cubicBezTo>
                    <a:pt x="33109" y="776001"/>
                    <a:pt x="0" y="742891"/>
                    <a:pt x="0" y="702048"/>
                  </a:cubicBezTo>
                  <a:lnTo>
                    <a:pt x="0" y="73952"/>
                  </a:lnTo>
                  <a:cubicBezTo>
                    <a:pt x="0" y="33109"/>
                    <a:pt x="33109" y="0"/>
                    <a:pt x="73952" y="0"/>
                  </a:cubicBezTo>
                  <a:close/>
                </a:path>
              </a:pathLst>
            </a:custGeom>
            <a:solidFill>
              <a:srgbClr val="FFFFFF"/>
            </a:solidFill>
          </p:spPr>
          <p:txBody>
            <a:bodyPr/>
            <a:lstStyle/>
            <a:p>
              <a:endParaRPr lang="en-US"/>
            </a:p>
          </p:txBody>
        </p:sp>
        <p:sp>
          <p:nvSpPr>
            <p:cNvPr id="4" name="TextBox 4"/>
            <p:cNvSpPr txBox="1"/>
            <p:nvPr/>
          </p:nvSpPr>
          <p:spPr>
            <a:xfrm>
              <a:off x="0" y="-38100"/>
              <a:ext cx="2885517" cy="814101"/>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7140118" y="449386"/>
            <a:ext cx="4626602" cy="1435842"/>
          </a:xfrm>
          <a:custGeom>
            <a:avLst/>
            <a:gdLst/>
            <a:ahLst/>
            <a:cxnLst/>
            <a:rect l="l" t="t" r="r" b="b"/>
            <a:pathLst>
              <a:path w="4626602" h="1435842">
                <a:moveTo>
                  <a:pt x="0" y="0"/>
                </a:moveTo>
                <a:lnTo>
                  <a:pt x="4626602" y="0"/>
                </a:lnTo>
                <a:lnTo>
                  <a:pt x="4626602" y="1435841"/>
                </a:lnTo>
                <a:lnTo>
                  <a:pt x="0" y="1435841"/>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1405387" y="2020112"/>
            <a:ext cx="16096063" cy="1564531"/>
          </a:xfrm>
          <a:prstGeom prst="rect">
            <a:avLst/>
          </a:prstGeom>
        </p:spPr>
        <p:txBody>
          <a:bodyPr wrap="square" lIns="0" tIns="0" rIns="0" bIns="0" rtlCol="0" anchor="t">
            <a:spAutoFit/>
          </a:bodyPr>
          <a:lstStyle/>
          <a:p>
            <a:pPr algn="ctr">
              <a:lnSpc>
                <a:spcPts val="6859"/>
              </a:lnSpc>
            </a:pPr>
            <a:r>
              <a:rPr lang="en-US" sz="4899">
                <a:solidFill>
                  <a:srgbClr val="F9A61D"/>
                </a:solidFill>
                <a:latin typeface="Gotham Bold"/>
              </a:rPr>
              <a:t>Thank you!!</a:t>
            </a:r>
          </a:p>
          <a:p>
            <a:pPr algn="ctr">
              <a:lnSpc>
                <a:spcPts val="5319"/>
              </a:lnSpc>
              <a:spcBef>
                <a:spcPct val="0"/>
              </a:spcBef>
            </a:pPr>
            <a:endParaRPr lang="en-US" sz="4899">
              <a:solidFill>
                <a:srgbClr val="F9A61D"/>
              </a:solidFill>
              <a:latin typeface="Gotham Bold"/>
            </a:endParaRPr>
          </a:p>
        </p:txBody>
      </p:sp>
      <p:sp>
        <p:nvSpPr>
          <p:cNvPr id="7" name="TextBox 7"/>
          <p:cNvSpPr txBox="1"/>
          <p:nvPr/>
        </p:nvSpPr>
        <p:spPr>
          <a:xfrm>
            <a:off x="1028699" y="3837638"/>
            <a:ext cx="16421100" cy="1312539"/>
          </a:xfrm>
          <a:prstGeom prst="rect">
            <a:avLst/>
          </a:prstGeom>
        </p:spPr>
        <p:txBody>
          <a:bodyPr wrap="square" lIns="0" tIns="0" rIns="0" bIns="0" rtlCol="0" anchor="t">
            <a:spAutoFit/>
          </a:bodyPr>
          <a:lstStyle/>
          <a:p>
            <a:pPr algn="ctr">
              <a:lnSpc>
                <a:spcPts val="5319"/>
              </a:lnSpc>
            </a:pPr>
            <a:r>
              <a:rPr lang="en-US" sz="4000" dirty="0">
                <a:solidFill>
                  <a:srgbClr val="FFFFFF"/>
                </a:solidFill>
                <a:latin typeface="Gotham Bold"/>
              </a:rPr>
              <a:t>A huge thank you to the CAT team members who helped spread the word about this town hall! </a:t>
            </a:r>
          </a:p>
        </p:txBody>
      </p:sp>
      <p:sp>
        <p:nvSpPr>
          <p:cNvPr id="8" name="AutoShape 8"/>
          <p:cNvSpPr/>
          <p:nvPr/>
        </p:nvSpPr>
        <p:spPr>
          <a:xfrm flipV="1">
            <a:off x="1028699" y="3128115"/>
            <a:ext cx="16230600" cy="19050"/>
          </a:xfrm>
          <a:prstGeom prst="line">
            <a:avLst/>
          </a:prstGeom>
          <a:ln w="38100" cap="flat">
            <a:solidFill>
              <a:srgbClr val="376BB3"/>
            </a:solidFill>
            <a:prstDash val="solid"/>
            <a:headEnd type="none" w="sm" len="sm"/>
            <a:tailEnd type="none" w="sm" len="sm"/>
          </a:ln>
        </p:spPr>
        <p:txBody>
          <a:bodyPr/>
          <a:lstStyle/>
          <a:p>
            <a:endParaRPr lang="en-US"/>
          </a:p>
        </p:txBody>
      </p:sp>
      <p:sp>
        <p:nvSpPr>
          <p:cNvPr id="9" name="TextBox 7">
            <a:extLst>
              <a:ext uri="{FF2B5EF4-FFF2-40B4-BE49-F238E27FC236}">
                <a16:creationId xmlns:a16="http://schemas.microsoft.com/office/drawing/2014/main" id="{110E60F2-F7D2-7960-5E8E-809B0D0A3B84}"/>
              </a:ext>
            </a:extLst>
          </p:cNvPr>
          <p:cNvSpPr txBox="1"/>
          <p:nvPr/>
        </p:nvSpPr>
        <p:spPr>
          <a:xfrm>
            <a:off x="933449" y="6348227"/>
            <a:ext cx="16421100" cy="1312539"/>
          </a:xfrm>
          <a:prstGeom prst="rect">
            <a:avLst/>
          </a:prstGeom>
        </p:spPr>
        <p:txBody>
          <a:bodyPr wrap="square" lIns="0" tIns="0" rIns="0" bIns="0" rtlCol="0" anchor="t">
            <a:spAutoFit/>
          </a:bodyPr>
          <a:lstStyle/>
          <a:p>
            <a:pPr algn="ctr">
              <a:lnSpc>
                <a:spcPts val="5319"/>
              </a:lnSpc>
            </a:pPr>
            <a:r>
              <a:rPr lang="en-US" sz="4000" dirty="0">
                <a:solidFill>
                  <a:srgbClr val="FFFFFF"/>
                </a:solidFill>
                <a:latin typeface="Gotham Bold"/>
              </a:rPr>
              <a:t>And a special thank you to the</a:t>
            </a:r>
          </a:p>
          <a:p>
            <a:pPr algn="ctr">
              <a:lnSpc>
                <a:spcPts val="5319"/>
              </a:lnSpc>
            </a:pPr>
            <a:r>
              <a:rPr lang="en-US" sz="4000" dirty="0">
                <a:solidFill>
                  <a:srgbClr val="FFFFFF"/>
                </a:solidFill>
                <a:latin typeface="Gotham Bold"/>
              </a:rPr>
              <a:t>Local 729 Negotiating Committee. </a:t>
            </a:r>
          </a:p>
        </p:txBody>
      </p:sp>
    </p:spTree>
    <p:extLst>
      <p:ext uri="{BB962C8B-B14F-4D97-AF65-F5344CB8AC3E}">
        <p14:creationId xmlns:p14="http://schemas.microsoft.com/office/powerpoint/2010/main" val="20223143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8" name="Freeform 8"/>
          <p:cNvSpPr/>
          <p:nvPr/>
        </p:nvSpPr>
        <p:spPr>
          <a:xfrm>
            <a:off x="5889471" y="1280400"/>
            <a:ext cx="6953243" cy="6953243"/>
          </a:xfrm>
          <a:custGeom>
            <a:avLst/>
            <a:gdLst/>
            <a:ahLst/>
            <a:cxnLst/>
            <a:rect l="l" t="t" r="r" b="b"/>
            <a:pathLst>
              <a:path w="6953243" h="6953243">
                <a:moveTo>
                  <a:pt x="0" y="0"/>
                </a:moveTo>
                <a:lnTo>
                  <a:pt x="6953243" y="0"/>
                </a:lnTo>
                <a:lnTo>
                  <a:pt x="6953243" y="6953243"/>
                </a:lnTo>
                <a:lnTo>
                  <a:pt x="0" y="6953243"/>
                </a:lnTo>
                <a:lnTo>
                  <a:pt x="0" y="0"/>
                </a:lnTo>
                <a:close/>
              </a:path>
            </a:pathLst>
          </a:custGeom>
          <a:blipFill>
            <a:blip r:embed="rId2"/>
            <a:stretch>
              <a:fillRect/>
            </a:stretch>
          </a:blipFill>
        </p:spPr>
        <p:txBody>
          <a:bodyPr/>
          <a:lstStyle/>
          <a:p>
            <a:endParaRPr lang="en-US"/>
          </a:p>
        </p:txBody>
      </p:sp>
      <p:pic>
        <p:nvPicPr>
          <p:cNvPr id="2" name="Picture 1" descr="A white and black logo&#10;&#10;Description automatically generated">
            <a:extLst>
              <a:ext uri="{FF2B5EF4-FFF2-40B4-BE49-F238E27FC236}">
                <a16:creationId xmlns:a16="http://schemas.microsoft.com/office/drawing/2014/main" id="{80E90DA3-AAFC-932E-9921-BC68DC1F8F53}"/>
              </a:ext>
            </a:extLst>
          </p:cNvPr>
          <p:cNvPicPr>
            <a:picLocks noChangeAspect="1"/>
          </p:cNvPicPr>
          <p:nvPr/>
        </p:nvPicPr>
        <p:blipFill>
          <a:blip r:embed="rId3">
            <a:alphaModFix amt="25000"/>
            <a:extLst>
              <a:ext uri="{BEBA8EAE-BF5A-486C-A8C5-ECC9F3942E4B}">
                <a14:imgProps xmlns:a14="http://schemas.microsoft.com/office/drawing/2010/main">
                  <a14:imgLayer r:embed="rId4">
                    <a14:imgEffect>
                      <a14:artisticChalkSketch/>
                    </a14:imgEffect>
                  </a14:imgLayer>
                </a14:imgProps>
              </a:ext>
            </a:extLst>
          </a:blip>
          <a:stretch>
            <a:fillRect/>
          </a:stretch>
        </p:blipFill>
        <p:spPr>
          <a:xfrm>
            <a:off x="4622075" y="550290"/>
            <a:ext cx="9901099" cy="947217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grpSp>
        <p:nvGrpSpPr>
          <p:cNvPr id="2" name="Group 2"/>
          <p:cNvGrpSpPr/>
          <p:nvPr/>
        </p:nvGrpSpPr>
        <p:grpSpPr>
          <a:xfrm>
            <a:off x="6474449" y="453633"/>
            <a:ext cx="5339101" cy="1435842"/>
            <a:chOff x="0" y="0"/>
            <a:chExt cx="2885517" cy="776001"/>
          </a:xfrm>
        </p:grpSpPr>
        <p:sp>
          <p:nvSpPr>
            <p:cNvPr id="3" name="Freeform 3"/>
            <p:cNvSpPr/>
            <p:nvPr/>
          </p:nvSpPr>
          <p:spPr>
            <a:xfrm>
              <a:off x="0" y="0"/>
              <a:ext cx="2885517" cy="776001"/>
            </a:xfrm>
            <a:custGeom>
              <a:avLst/>
              <a:gdLst/>
              <a:ahLst/>
              <a:cxnLst/>
              <a:rect l="l" t="t" r="r" b="b"/>
              <a:pathLst>
                <a:path w="2885517" h="776001">
                  <a:moveTo>
                    <a:pt x="73952" y="0"/>
                  </a:moveTo>
                  <a:lnTo>
                    <a:pt x="2811565" y="0"/>
                  </a:lnTo>
                  <a:cubicBezTo>
                    <a:pt x="2852407" y="0"/>
                    <a:pt x="2885517" y="33109"/>
                    <a:pt x="2885517" y="73952"/>
                  </a:cubicBezTo>
                  <a:lnTo>
                    <a:pt x="2885517" y="702048"/>
                  </a:lnTo>
                  <a:cubicBezTo>
                    <a:pt x="2885517" y="742891"/>
                    <a:pt x="2852407" y="776001"/>
                    <a:pt x="2811565" y="776001"/>
                  </a:cubicBezTo>
                  <a:lnTo>
                    <a:pt x="73952" y="776001"/>
                  </a:lnTo>
                  <a:cubicBezTo>
                    <a:pt x="33109" y="776001"/>
                    <a:pt x="0" y="742891"/>
                    <a:pt x="0" y="702048"/>
                  </a:cubicBezTo>
                  <a:lnTo>
                    <a:pt x="0" y="73952"/>
                  </a:lnTo>
                  <a:cubicBezTo>
                    <a:pt x="0" y="33109"/>
                    <a:pt x="33109" y="0"/>
                    <a:pt x="73952" y="0"/>
                  </a:cubicBezTo>
                  <a:close/>
                </a:path>
              </a:pathLst>
            </a:custGeom>
            <a:solidFill>
              <a:srgbClr val="FFFFFF"/>
            </a:solidFill>
          </p:spPr>
          <p:txBody>
            <a:bodyPr/>
            <a:lstStyle/>
            <a:p>
              <a:endParaRPr lang="en-US">
                <a:solidFill>
                  <a:schemeClr val="bg1">
                    <a:lumMod val="95000"/>
                  </a:schemeClr>
                </a:solidFill>
              </a:endParaRPr>
            </a:p>
          </p:txBody>
        </p:sp>
        <p:sp>
          <p:nvSpPr>
            <p:cNvPr id="4" name="TextBox 4"/>
            <p:cNvSpPr txBox="1"/>
            <p:nvPr/>
          </p:nvSpPr>
          <p:spPr>
            <a:xfrm>
              <a:off x="0" y="-38100"/>
              <a:ext cx="2885517" cy="814101"/>
            </a:xfrm>
            <a:prstGeom prst="rect">
              <a:avLst/>
            </a:prstGeom>
          </p:spPr>
          <p:txBody>
            <a:bodyPr lIns="50800" tIns="50800" rIns="50800" bIns="50800" rtlCol="0" anchor="ctr"/>
            <a:lstStyle/>
            <a:p>
              <a:pPr algn="ctr">
                <a:lnSpc>
                  <a:spcPts val="2659"/>
                </a:lnSpc>
                <a:spcBef>
                  <a:spcPct val="0"/>
                </a:spcBef>
              </a:pPr>
              <a:endParaRPr>
                <a:solidFill>
                  <a:schemeClr val="bg1">
                    <a:lumMod val="95000"/>
                  </a:schemeClr>
                </a:solidFill>
              </a:endParaRPr>
            </a:p>
          </p:txBody>
        </p:sp>
      </p:grpSp>
      <p:sp>
        <p:nvSpPr>
          <p:cNvPr id="5" name="Freeform 5"/>
          <p:cNvSpPr/>
          <p:nvPr/>
        </p:nvSpPr>
        <p:spPr>
          <a:xfrm>
            <a:off x="6763430" y="453633"/>
            <a:ext cx="4626602" cy="1435842"/>
          </a:xfrm>
          <a:custGeom>
            <a:avLst/>
            <a:gdLst/>
            <a:ahLst/>
            <a:cxnLst/>
            <a:rect l="l" t="t" r="r" b="b"/>
            <a:pathLst>
              <a:path w="4626602" h="1435842">
                <a:moveTo>
                  <a:pt x="0" y="0"/>
                </a:moveTo>
                <a:lnTo>
                  <a:pt x="4626602" y="0"/>
                </a:lnTo>
                <a:lnTo>
                  <a:pt x="4626602" y="1435841"/>
                </a:lnTo>
                <a:lnTo>
                  <a:pt x="0" y="1435841"/>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838201" y="2072267"/>
            <a:ext cx="16611598" cy="1564531"/>
          </a:xfrm>
          <a:prstGeom prst="rect">
            <a:avLst/>
          </a:prstGeom>
        </p:spPr>
        <p:txBody>
          <a:bodyPr wrap="square" lIns="0" tIns="0" rIns="0" bIns="0" rtlCol="0" anchor="t">
            <a:spAutoFit/>
          </a:bodyPr>
          <a:lstStyle/>
          <a:p>
            <a:pPr algn="ctr">
              <a:lnSpc>
                <a:spcPts val="6859"/>
              </a:lnSpc>
            </a:pPr>
            <a:r>
              <a:rPr lang="en-US" sz="4899">
                <a:solidFill>
                  <a:srgbClr val="F9A61D"/>
                </a:solidFill>
                <a:latin typeface="Gotham Bold"/>
              </a:rPr>
              <a:t>Glossary of Acronyms </a:t>
            </a:r>
          </a:p>
          <a:p>
            <a:pPr algn="ctr">
              <a:lnSpc>
                <a:spcPts val="5319"/>
              </a:lnSpc>
              <a:spcBef>
                <a:spcPct val="0"/>
              </a:spcBef>
            </a:pPr>
            <a:endParaRPr lang="en-US" sz="4899">
              <a:solidFill>
                <a:srgbClr val="F9A61D"/>
              </a:solidFill>
              <a:latin typeface="Gotham Bold"/>
            </a:endParaRPr>
          </a:p>
        </p:txBody>
      </p:sp>
      <p:sp>
        <p:nvSpPr>
          <p:cNvPr id="7" name="TextBox 7"/>
          <p:cNvSpPr txBox="1"/>
          <p:nvPr/>
        </p:nvSpPr>
        <p:spPr>
          <a:xfrm>
            <a:off x="1866900" y="3636798"/>
            <a:ext cx="16421100" cy="5601533"/>
          </a:xfrm>
          <a:prstGeom prst="rect">
            <a:avLst/>
          </a:prstGeom>
        </p:spPr>
        <p:txBody>
          <a:bodyPr wrap="square" lIns="0" tIns="0" rIns="0" bIns="0" rtlCol="0" anchor="t">
            <a:spAutoFit/>
          </a:bodyPr>
          <a:lstStyle/>
          <a:p>
            <a:pPr marL="457200" indent="-457200">
              <a:buFont typeface="Arial" panose="020B0604020202020204" pitchFamily="34" charset="0"/>
              <a:buChar char="•"/>
            </a:pPr>
            <a:r>
              <a:rPr lang="en-US" sz="2800">
                <a:solidFill>
                  <a:schemeClr val="bg1">
                    <a:lumMod val="95000"/>
                  </a:schemeClr>
                </a:solidFill>
                <a:latin typeface="Franklin Gothic Medium" panose="020B0603020102020204" pitchFamily="34" charset="0"/>
              </a:rPr>
              <a:t>AI: Artificial Intelligence</a:t>
            </a:r>
          </a:p>
          <a:p>
            <a:pPr marL="457200" indent="-457200">
              <a:buFont typeface="Arial" panose="020B0604020202020204" pitchFamily="34" charset="0"/>
              <a:buChar char="•"/>
            </a:pPr>
            <a:r>
              <a:rPr lang="en-US" sz="2800">
                <a:solidFill>
                  <a:schemeClr val="bg1">
                    <a:lumMod val="95000"/>
                  </a:schemeClr>
                </a:solidFill>
                <a:latin typeface="Franklin Gothic Medium" panose="020B0603020102020204" pitchFamily="34" charset="0"/>
              </a:rPr>
              <a:t>AMPTP: The Alliance of Motion Picture &amp; Television Producers</a:t>
            </a:r>
          </a:p>
          <a:p>
            <a:pPr marL="457200" indent="-457200">
              <a:buFont typeface="Arial" panose="020B0604020202020204" pitchFamily="34" charset="0"/>
              <a:buChar char="•"/>
            </a:pPr>
            <a:r>
              <a:rPr lang="en-US" sz="2800">
                <a:solidFill>
                  <a:schemeClr val="bg1">
                    <a:lumMod val="95000"/>
                  </a:schemeClr>
                </a:solidFill>
                <a:latin typeface="Franklin Gothic Medium" panose="020B0603020102020204" pitchFamily="34" charset="0"/>
              </a:rPr>
              <a:t>AVOD: Advertiser supported Video On Demand</a:t>
            </a:r>
          </a:p>
          <a:p>
            <a:pPr marL="457200" indent="-457200">
              <a:buFont typeface="Arial" panose="020B0604020202020204" pitchFamily="34" charset="0"/>
              <a:buChar char="•"/>
            </a:pPr>
            <a:r>
              <a:rPr lang="en-US" sz="2800">
                <a:solidFill>
                  <a:schemeClr val="bg1">
                    <a:lumMod val="95000"/>
                  </a:schemeClr>
                </a:solidFill>
                <a:latin typeface="Franklin Gothic Medium" panose="020B0603020102020204" pitchFamily="34" charset="0"/>
              </a:rPr>
              <a:t>CSATF: Contract Services Administration Trust Fund</a:t>
            </a:r>
          </a:p>
          <a:p>
            <a:pPr marL="457200" indent="-457200">
              <a:buFont typeface="Arial" panose="020B0604020202020204" pitchFamily="34" charset="0"/>
              <a:buChar char="•"/>
            </a:pPr>
            <a:r>
              <a:rPr lang="en-US" sz="2800">
                <a:solidFill>
                  <a:schemeClr val="bg1">
                    <a:lumMod val="95000"/>
                  </a:schemeClr>
                </a:solidFill>
                <a:latin typeface="Franklin Gothic Medium" panose="020B0603020102020204" pitchFamily="34" charset="0"/>
              </a:rPr>
              <a:t>FAST: Free Ad Supported Television</a:t>
            </a:r>
          </a:p>
          <a:p>
            <a:pPr marL="457200" indent="-457200">
              <a:buFont typeface="Arial" panose="020B0604020202020204" pitchFamily="34" charset="0"/>
              <a:buChar char="•"/>
            </a:pPr>
            <a:r>
              <a:rPr lang="en-US" sz="2800">
                <a:solidFill>
                  <a:schemeClr val="bg1">
                    <a:lumMod val="95000"/>
                  </a:schemeClr>
                </a:solidFill>
                <a:latin typeface="Franklin Gothic Medium" panose="020B0603020102020204" pitchFamily="34" charset="0"/>
              </a:rPr>
              <a:t>HBSVOD: High Budget Subscription Video on Demand</a:t>
            </a:r>
          </a:p>
          <a:p>
            <a:pPr marL="457200" indent="-457200">
              <a:buFont typeface="Arial" panose="020B0604020202020204" pitchFamily="34" charset="0"/>
              <a:buChar char="•"/>
            </a:pPr>
            <a:r>
              <a:rPr lang="en-US" sz="2800">
                <a:solidFill>
                  <a:schemeClr val="bg1">
                    <a:lumMod val="95000"/>
                  </a:schemeClr>
                </a:solidFill>
                <a:latin typeface="Franklin Gothic Medium" panose="020B0603020102020204" pitchFamily="34" charset="0"/>
              </a:rPr>
              <a:t>IAP: Individual Account Plan</a:t>
            </a:r>
          </a:p>
          <a:p>
            <a:pPr marL="457200" indent="-457200">
              <a:buFont typeface="Arial" panose="020B0604020202020204" pitchFamily="34" charset="0"/>
              <a:buChar char="•"/>
            </a:pPr>
            <a:r>
              <a:rPr lang="en-US" sz="2800">
                <a:solidFill>
                  <a:schemeClr val="bg1">
                    <a:lumMod val="95000"/>
                  </a:schemeClr>
                </a:solidFill>
                <a:latin typeface="Franklin Gothic Medium" panose="020B0603020102020204" pitchFamily="34" charset="0"/>
              </a:rPr>
              <a:t>MOA: Memorandum of Agreement</a:t>
            </a:r>
          </a:p>
          <a:p>
            <a:pPr marL="457200" indent="-457200">
              <a:buFont typeface="Arial" panose="020B0604020202020204" pitchFamily="34" charset="0"/>
              <a:buChar char="•"/>
            </a:pPr>
            <a:r>
              <a:rPr lang="en-US" sz="2800">
                <a:solidFill>
                  <a:schemeClr val="bg1">
                    <a:lumMod val="95000"/>
                  </a:schemeClr>
                </a:solidFill>
                <a:latin typeface="Franklin Gothic Medium" panose="020B0603020102020204" pitchFamily="34" charset="0"/>
              </a:rPr>
              <a:t>MOW: Long-Form/Movie of the Week</a:t>
            </a:r>
          </a:p>
          <a:p>
            <a:pPr marL="457200" indent="-457200">
              <a:buFont typeface="Arial" panose="020B0604020202020204" pitchFamily="34" charset="0"/>
              <a:buChar char="•"/>
            </a:pPr>
            <a:r>
              <a:rPr lang="en-US" sz="2800">
                <a:solidFill>
                  <a:schemeClr val="bg1">
                    <a:lumMod val="95000"/>
                  </a:schemeClr>
                </a:solidFill>
                <a:latin typeface="Franklin Gothic Medium" panose="020B0603020102020204" pitchFamily="34" charset="0"/>
              </a:rPr>
              <a:t>MPIPHP aka MPI: Motion Picture Industry Pension and Health Plans</a:t>
            </a:r>
          </a:p>
          <a:p>
            <a:pPr marL="457200" indent="-457200">
              <a:buFont typeface="Arial" panose="020B0604020202020204" pitchFamily="34" charset="0"/>
              <a:buChar char="•"/>
            </a:pPr>
            <a:r>
              <a:rPr lang="en-US" sz="2800">
                <a:solidFill>
                  <a:schemeClr val="bg1">
                    <a:lumMod val="95000"/>
                  </a:schemeClr>
                </a:solidFill>
                <a:latin typeface="Franklin Gothic Medium" panose="020B0603020102020204" pitchFamily="34" charset="0"/>
              </a:rPr>
              <a:t>SVOD: Subscription Video on Demand</a:t>
            </a:r>
          </a:p>
          <a:p>
            <a:pPr marL="457200" indent="-457200">
              <a:buFont typeface="Arial" panose="020B0604020202020204" pitchFamily="34" charset="0"/>
              <a:buChar char="•"/>
            </a:pPr>
            <a:r>
              <a:rPr lang="en-US" sz="2800">
                <a:solidFill>
                  <a:schemeClr val="bg1">
                    <a:lumMod val="95000"/>
                  </a:schemeClr>
                </a:solidFill>
                <a:latin typeface="Franklin Gothic Medium" panose="020B0603020102020204" pitchFamily="34" charset="0"/>
              </a:rPr>
              <a:t>TA: Tentative Agreement</a:t>
            </a:r>
          </a:p>
          <a:p>
            <a:pPr marL="457200" indent="-457200">
              <a:buFont typeface="Arial" panose="020B0604020202020204" pitchFamily="34" charset="0"/>
              <a:buChar char="•"/>
            </a:pPr>
            <a:r>
              <a:rPr lang="en-US" sz="2800">
                <a:solidFill>
                  <a:schemeClr val="bg1">
                    <a:lumMod val="95000"/>
                  </a:schemeClr>
                </a:solidFill>
                <a:latin typeface="Franklin Gothic Medium" panose="020B0603020102020204" pitchFamily="34" charset="0"/>
              </a:rPr>
              <a:t>VTA: Videotape Electronics Supplemental Basic Agreement </a:t>
            </a:r>
          </a:p>
        </p:txBody>
      </p:sp>
      <p:sp>
        <p:nvSpPr>
          <p:cNvPr id="8" name="AutoShape 8"/>
          <p:cNvSpPr/>
          <p:nvPr/>
        </p:nvSpPr>
        <p:spPr>
          <a:xfrm flipV="1">
            <a:off x="1028699" y="3128115"/>
            <a:ext cx="16230600" cy="19050"/>
          </a:xfrm>
          <a:prstGeom prst="line">
            <a:avLst/>
          </a:prstGeom>
          <a:ln w="38100" cap="flat">
            <a:solidFill>
              <a:srgbClr val="376BB3"/>
            </a:solidFill>
            <a:prstDash val="solid"/>
            <a:headEnd type="none" w="sm" len="sm"/>
            <a:tailEnd type="none" w="sm" len="sm"/>
          </a:ln>
        </p:spPr>
        <p:txBody>
          <a:bodyPr/>
          <a:lstStyle/>
          <a:p>
            <a:endParaRPr lang="en-US"/>
          </a:p>
        </p:txBody>
      </p:sp>
    </p:spTree>
    <p:extLst>
      <p:ext uri="{BB962C8B-B14F-4D97-AF65-F5344CB8AC3E}">
        <p14:creationId xmlns:p14="http://schemas.microsoft.com/office/powerpoint/2010/main" val="17683892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grpSp>
        <p:nvGrpSpPr>
          <p:cNvPr id="2" name="Group 2"/>
          <p:cNvGrpSpPr/>
          <p:nvPr/>
        </p:nvGrpSpPr>
        <p:grpSpPr>
          <a:xfrm>
            <a:off x="6580909" y="481356"/>
            <a:ext cx="5053860" cy="1435842"/>
            <a:chOff x="0" y="0"/>
            <a:chExt cx="2885517" cy="776001"/>
          </a:xfrm>
        </p:grpSpPr>
        <p:sp>
          <p:nvSpPr>
            <p:cNvPr id="3" name="Freeform 3"/>
            <p:cNvSpPr/>
            <p:nvPr/>
          </p:nvSpPr>
          <p:spPr>
            <a:xfrm>
              <a:off x="0" y="0"/>
              <a:ext cx="2885517" cy="776001"/>
            </a:xfrm>
            <a:custGeom>
              <a:avLst/>
              <a:gdLst/>
              <a:ahLst/>
              <a:cxnLst/>
              <a:rect l="l" t="t" r="r" b="b"/>
              <a:pathLst>
                <a:path w="2885517" h="776001">
                  <a:moveTo>
                    <a:pt x="73952" y="0"/>
                  </a:moveTo>
                  <a:lnTo>
                    <a:pt x="2811565" y="0"/>
                  </a:lnTo>
                  <a:cubicBezTo>
                    <a:pt x="2852407" y="0"/>
                    <a:pt x="2885517" y="33109"/>
                    <a:pt x="2885517" y="73952"/>
                  </a:cubicBezTo>
                  <a:lnTo>
                    <a:pt x="2885517" y="702048"/>
                  </a:lnTo>
                  <a:cubicBezTo>
                    <a:pt x="2885517" y="742891"/>
                    <a:pt x="2852407" y="776001"/>
                    <a:pt x="2811565" y="776001"/>
                  </a:cubicBezTo>
                  <a:lnTo>
                    <a:pt x="73952" y="776001"/>
                  </a:lnTo>
                  <a:cubicBezTo>
                    <a:pt x="33109" y="776001"/>
                    <a:pt x="0" y="742891"/>
                    <a:pt x="0" y="702048"/>
                  </a:cubicBezTo>
                  <a:lnTo>
                    <a:pt x="0" y="73952"/>
                  </a:lnTo>
                  <a:cubicBezTo>
                    <a:pt x="0" y="33109"/>
                    <a:pt x="33109" y="0"/>
                    <a:pt x="73952" y="0"/>
                  </a:cubicBezTo>
                  <a:close/>
                </a:path>
              </a:pathLst>
            </a:custGeom>
            <a:solidFill>
              <a:srgbClr val="FFFFFF"/>
            </a:solidFill>
          </p:spPr>
          <p:txBody>
            <a:bodyPr/>
            <a:lstStyle/>
            <a:p>
              <a:endParaRPr lang="en-US"/>
            </a:p>
          </p:txBody>
        </p:sp>
        <p:sp>
          <p:nvSpPr>
            <p:cNvPr id="4" name="TextBox 4"/>
            <p:cNvSpPr txBox="1"/>
            <p:nvPr/>
          </p:nvSpPr>
          <p:spPr>
            <a:xfrm>
              <a:off x="0" y="-38100"/>
              <a:ext cx="2885517" cy="814101"/>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6830699" y="481356"/>
            <a:ext cx="4626602" cy="1435842"/>
          </a:xfrm>
          <a:custGeom>
            <a:avLst/>
            <a:gdLst/>
            <a:ahLst/>
            <a:cxnLst/>
            <a:rect l="l" t="t" r="r" b="b"/>
            <a:pathLst>
              <a:path w="4626602" h="1435842">
                <a:moveTo>
                  <a:pt x="0" y="0"/>
                </a:moveTo>
                <a:lnTo>
                  <a:pt x="4626602" y="0"/>
                </a:lnTo>
                <a:lnTo>
                  <a:pt x="4626602" y="1435841"/>
                </a:lnTo>
                <a:lnTo>
                  <a:pt x="0" y="1435841"/>
                </a:lnTo>
                <a:lnTo>
                  <a:pt x="0" y="0"/>
                </a:lnTo>
                <a:close/>
              </a:path>
            </a:pathLst>
          </a:custGeom>
          <a:blipFill>
            <a:blip r:embed="rId3"/>
            <a:stretch>
              <a:fillRect/>
            </a:stretch>
          </a:blipFill>
        </p:spPr>
        <p:txBody>
          <a:bodyPr/>
          <a:lstStyle/>
          <a:p>
            <a:endParaRPr lang="en-US"/>
          </a:p>
        </p:txBody>
      </p:sp>
      <p:sp>
        <p:nvSpPr>
          <p:cNvPr id="7" name="AutoShape 7"/>
          <p:cNvSpPr/>
          <p:nvPr/>
        </p:nvSpPr>
        <p:spPr>
          <a:xfrm flipV="1">
            <a:off x="848930" y="3226637"/>
            <a:ext cx="16230600" cy="19050"/>
          </a:xfrm>
          <a:prstGeom prst="line">
            <a:avLst/>
          </a:prstGeom>
          <a:ln w="38100" cap="flat">
            <a:solidFill>
              <a:srgbClr val="376BB3"/>
            </a:solidFill>
            <a:prstDash val="solid"/>
            <a:headEnd type="none" w="sm" len="sm"/>
            <a:tailEnd type="none" w="sm" len="sm"/>
          </a:ln>
        </p:spPr>
        <p:txBody>
          <a:bodyPr/>
          <a:lstStyle/>
          <a:p>
            <a:endParaRPr lang="en-US"/>
          </a:p>
        </p:txBody>
      </p:sp>
      <p:sp>
        <p:nvSpPr>
          <p:cNvPr id="8" name="TextBox 8"/>
          <p:cNvSpPr txBox="1"/>
          <p:nvPr/>
        </p:nvSpPr>
        <p:spPr>
          <a:xfrm>
            <a:off x="389966" y="3762841"/>
            <a:ext cx="17467728" cy="3398366"/>
          </a:xfrm>
          <a:prstGeom prst="rect">
            <a:avLst/>
          </a:prstGeom>
        </p:spPr>
        <p:txBody>
          <a:bodyPr wrap="square" lIns="0" tIns="0" rIns="0" bIns="0" rtlCol="0" anchor="t">
            <a:spAutoFit/>
          </a:bodyPr>
          <a:lstStyle/>
          <a:p>
            <a:pPr marL="410204" lvl="1" algn="l">
              <a:lnSpc>
                <a:spcPts val="5319"/>
              </a:lnSpc>
            </a:pPr>
            <a:r>
              <a:rPr lang="en-US" sz="3200" u="sng" dirty="0">
                <a:solidFill>
                  <a:srgbClr val="FFFFFF"/>
                </a:solidFill>
                <a:latin typeface="Franklin Gothic Medium" panose="020B0603020102020204" pitchFamily="34" charset="0"/>
              </a:rPr>
              <a:t>Production Painter: </a:t>
            </a:r>
            <a:r>
              <a:rPr lang="en-US" sz="3200" dirty="0">
                <a:solidFill>
                  <a:srgbClr val="FFFFFF"/>
                </a:solidFill>
                <a:latin typeface="Franklin Gothic Medium" panose="020B0603020102020204" pitchFamily="34" charset="0"/>
              </a:rPr>
              <a:t> The Production Painter shall be Paid at the Decorator Gang Boss rate.</a:t>
            </a:r>
          </a:p>
          <a:p>
            <a:pPr marL="410204" lvl="1" algn="l">
              <a:lnSpc>
                <a:spcPts val="5319"/>
              </a:lnSpc>
            </a:pPr>
            <a:endParaRPr lang="en-US" sz="3200" u="sng" dirty="0">
              <a:solidFill>
                <a:srgbClr val="FFFFFF"/>
              </a:solidFill>
              <a:latin typeface="Franklin Gothic Medium" panose="020B0603020102020204" pitchFamily="34" charset="0"/>
            </a:endParaRPr>
          </a:p>
          <a:p>
            <a:pPr marL="410204" lvl="1" algn="l">
              <a:lnSpc>
                <a:spcPts val="5319"/>
              </a:lnSpc>
            </a:pPr>
            <a:r>
              <a:rPr lang="en-US" sz="3200" u="sng" dirty="0">
                <a:solidFill>
                  <a:srgbClr val="FFFFFF"/>
                </a:solidFill>
                <a:latin typeface="Franklin Gothic Medium" panose="020B0603020102020204" pitchFamily="34" charset="0"/>
              </a:rPr>
              <a:t>Four-Day Ten-Hour Workweek:  </a:t>
            </a:r>
            <a:r>
              <a:rPr lang="en-US" sz="3200" dirty="0">
                <a:solidFill>
                  <a:srgbClr val="FFFFFF"/>
                </a:solidFill>
                <a:latin typeface="Franklin Gothic Medium" panose="020B0603020102020204" pitchFamily="34" charset="0"/>
              </a:rPr>
              <a:t>The Local Union shall bargain in good faith with the Producer over the terms and conditions applicable to employees engaged on the four-day ten-hour workweek. </a:t>
            </a:r>
            <a:endParaRPr lang="en-US" sz="3200" u="sng" dirty="0">
              <a:solidFill>
                <a:srgbClr val="FFFFFF"/>
              </a:solidFill>
              <a:latin typeface="Franklin Gothic Medium" panose="020B0603020102020204" pitchFamily="34" charset="0"/>
            </a:endParaRPr>
          </a:p>
          <a:p>
            <a:pPr marL="410204" lvl="1" algn="l">
              <a:lnSpc>
                <a:spcPts val="5319"/>
              </a:lnSpc>
            </a:pPr>
            <a:endParaRPr lang="en-US" sz="5400" dirty="0">
              <a:solidFill>
                <a:srgbClr val="FFFFFF"/>
              </a:solidFill>
              <a:latin typeface="Franklin Gothic Medium" panose="020B0603020102020204" pitchFamily="34" charset="0"/>
            </a:endParaRPr>
          </a:p>
        </p:txBody>
      </p:sp>
      <p:sp>
        <p:nvSpPr>
          <p:cNvPr id="9" name="TextBox 9"/>
          <p:cNvSpPr txBox="1"/>
          <p:nvPr/>
        </p:nvSpPr>
        <p:spPr>
          <a:xfrm>
            <a:off x="5226082" y="2107040"/>
            <a:ext cx="7476296" cy="814454"/>
          </a:xfrm>
          <a:prstGeom prst="rect">
            <a:avLst/>
          </a:prstGeom>
        </p:spPr>
        <p:txBody>
          <a:bodyPr lIns="0" tIns="0" rIns="0" bIns="0" rtlCol="0" anchor="t">
            <a:spAutoFit/>
          </a:bodyPr>
          <a:lstStyle/>
          <a:p>
            <a:pPr algn="ctr">
              <a:lnSpc>
                <a:spcPts val="6859"/>
              </a:lnSpc>
            </a:pPr>
            <a:r>
              <a:rPr lang="en-US" sz="4899" dirty="0">
                <a:solidFill>
                  <a:srgbClr val="F9A61D"/>
                </a:solidFill>
                <a:latin typeface="Gotham Bold"/>
              </a:rPr>
              <a:t>Local 729 Agreement</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grpSp>
        <p:nvGrpSpPr>
          <p:cNvPr id="2" name="Group 2"/>
          <p:cNvGrpSpPr/>
          <p:nvPr/>
        </p:nvGrpSpPr>
        <p:grpSpPr>
          <a:xfrm>
            <a:off x="6580909" y="481356"/>
            <a:ext cx="5053860" cy="1435842"/>
            <a:chOff x="0" y="0"/>
            <a:chExt cx="2885517" cy="776001"/>
          </a:xfrm>
        </p:grpSpPr>
        <p:sp>
          <p:nvSpPr>
            <p:cNvPr id="3" name="Freeform 3"/>
            <p:cNvSpPr/>
            <p:nvPr/>
          </p:nvSpPr>
          <p:spPr>
            <a:xfrm>
              <a:off x="0" y="0"/>
              <a:ext cx="2885517" cy="776001"/>
            </a:xfrm>
            <a:custGeom>
              <a:avLst/>
              <a:gdLst/>
              <a:ahLst/>
              <a:cxnLst/>
              <a:rect l="l" t="t" r="r" b="b"/>
              <a:pathLst>
                <a:path w="2885517" h="776001">
                  <a:moveTo>
                    <a:pt x="73952" y="0"/>
                  </a:moveTo>
                  <a:lnTo>
                    <a:pt x="2811565" y="0"/>
                  </a:lnTo>
                  <a:cubicBezTo>
                    <a:pt x="2852407" y="0"/>
                    <a:pt x="2885517" y="33109"/>
                    <a:pt x="2885517" y="73952"/>
                  </a:cubicBezTo>
                  <a:lnTo>
                    <a:pt x="2885517" y="702048"/>
                  </a:lnTo>
                  <a:cubicBezTo>
                    <a:pt x="2885517" y="742891"/>
                    <a:pt x="2852407" y="776001"/>
                    <a:pt x="2811565" y="776001"/>
                  </a:cubicBezTo>
                  <a:lnTo>
                    <a:pt x="73952" y="776001"/>
                  </a:lnTo>
                  <a:cubicBezTo>
                    <a:pt x="33109" y="776001"/>
                    <a:pt x="0" y="742891"/>
                    <a:pt x="0" y="702048"/>
                  </a:cubicBezTo>
                  <a:lnTo>
                    <a:pt x="0" y="73952"/>
                  </a:lnTo>
                  <a:cubicBezTo>
                    <a:pt x="0" y="33109"/>
                    <a:pt x="33109" y="0"/>
                    <a:pt x="73952" y="0"/>
                  </a:cubicBezTo>
                  <a:close/>
                </a:path>
              </a:pathLst>
            </a:custGeom>
            <a:solidFill>
              <a:srgbClr val="FFFFFF"/>
            </a:solidFill>
          </p:spPr>
          <p:txBody>
            <a:bodyPr/>
            <a:lstStyle/>
            <a:p>
              <a:endParaRPr lang="en-US"/>
            </a:p>
          </p:txBody>
        </p:sp>
        <p:sp>
          <p:nvSpPr>
            <p:cNvPr id="4" name="TextBox 4"/>
            <p:cNvSpPr txBox="1"/>
            <p:nvPr/>
          </p:nvSpPr>
          <p:spPr>
            <a:xfrm>
              <a:off x="0" y="-38100"/>
              <a:ext cx="2885517" cy="814101"/>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6830699" y="481356"/>
            <a:ext cx="4626602" cy="1435842"/>
          </a:xfrm>
          <a:custGeom>
            <a:avLst/>
            <a:gdLst/>
            <a:ahLst/>
            <a:cxnLst/>
            <a:rect l="l" t="t" r="r" b="b"/>
            <a:pathLst>
              <a:path w="4626602" h="1435842">
                <a:moveTo>
                  <a:pt x="0" y="0"/>
                </a:moveTo>
                <a:lnTo>
                  <a:pt x="4626602" y="0"/>
                </a:lnTo>
                <a:lnTo>
                  <a:pt x="4626602" y="1435841"/>
                </a:lnTo>
                <a:lnTo>
                  <a:pt x="0" y="1435841"/>
                </a:lnTo>
                <a:lnTo>
                  <a:pt x="0" y="0"/>
                </a:lnTo>
                <a:close/>
              </a:path>
            </a:pathLst>
          </a:custGeom>
          <a:blipFill>
            <a:blip r:embed="rId3"/>
            <a:stretch>
              <a:fillRect/>
            </a:stretch>
          </a:blipFill>
        </p:spPr>
        <p:txBody>
          <a:bodyPr/>
          <a:lstStyle/>
          <a:p>
            <a:endParaRPr lang="en-US"/>
          </a:p>
        </p:txBody>
      </p:sp>
      <p:sp>
        <p:nvSpPr>
          <p:cNvPr id="7" name="AutoShape 7"/>
          <p:cNvSpPr/>
          <p:nvPr/>
        </p:nvSpPr>
        <p:spPr>
          <a:xfrm flipV="1">
            <a:off x="848930" y="3226637"/>
            <a:ext cx="16230600" cy="19050"/>
          </a:xfrm>
          <a:prstGeom prst="line">
            <a:avLst/>
          </a:prstGeom>
          <a:ln w="38100" cap="flat">
            <a:solidFill>
              <a:srgbClr val="376BB3"/>
            </a:solidFill>
            <a:prstDash val="solid"/>
            <a:headEnd type="none" w="sm" len="sm"/>
            <a:tailEnd type="none" w="sm" len="sm"/>
          </a:ln>
        </p:spPr>
        <p:txBody>
          <a:bodyPr/>
          <a:lstStyle/>
          <a:p>
            <a:endParaRPr lang="en-US"/>
          </a:p>
        </p:txBody>
      </p:sp>
      <p:sp>
        <p:nvSpPr>
          <p:cNvPr id="8" name="TextBox 8"/>
          <p:cNvSpPr txBox="1"/>
          <p:nvPr/>
        </p:nvSpPr>
        <p:spPr>
          <a:xfrm>
            <a:off x="5301722" y="3762841"/>
            <a:ext cx="7325015" cy="4757713"/>
          </a:xfrm>
          <a:prstGeom prst="rect">
            <a:avLst/>
          </a:prstGeom>
        </p:spPr>
        <p:txBody>
          <a:bodyPr wrap="square" lIns="0" tIns="0" rIns="0" bIns="0" rtlCol="0" anchor="t">
            <a:spAutoFit/>
          </a:bodyPr>
          <a:lstStyle/>
          <a:p>
            <a:pPr marL="410204" lvl="1" algn="l">
              <a:lnSpc>
                <a:spcPts val="5319"/>
              </a:lnSpc>
            </a:pPr>
            <a:r>
              <a:rPr lang="en-US" sz="5400">
                <a:solidFill>
                  <a:srgbClr val="FFFFFF"/>
                </a:solidFill>
                <a:latin typeface="Franklin Gothic Medium" panose="020B0603020102020204" pitchFamily="34" charset="0"/>
              </a:rPr>
              <a:t>Wage Scale Increases:</a:t>
            </a:r>
          </a:p>
          <a:p>
            <a:pPr marL="410204" lvl="1" algn="l">
              <a:lnSpc>
                <a:spcPts val="5319"/>
              </a:lnSpc>
            </a:pPr>
            <a:endParaRPr lang="en-US" sz="5400">
              <a:solidFill>
                <a:srgbClr val="FFFFFF"/>
              </a:solidFill>
              <a:latin typeface="Franklin Gothic Medium" panose="020B0603020102020204" pitchFamily="34" charset="0"/>
            </a:endParaRPr>
          </a:p>
          <a:p>
            <a:pPr marL="1665379" lvl="2" indent="-571500" algn="l">
              <a:lnSpc>
                <a:spcPts val="5319"/>
              </a:lnSpc>
              <a:buFont typeface="Arial" panose="020B0604020202020204" pitchFamily="34" charset="0"/>
              <a:buChar char="•"/>
            </a:pPr>
            <a:r>
              <a:rPr lang="en-US" sz="5400">
                <a:solidFill>
                  <a:srgbClr val="FFFFFF"/>
                </a:solidFill>
                <a:latin typeface="Franklin Gothic Medium" panose="020B0603020102020204" pitchFamily="34" charset="0"/>
              </a:rPr>
              <a:t>7%     Year 1</a:t>
            </a:r>
          </a:p>
          <a:p>
            <a:pPr marL="1665379" lvl="2" indent="-571500" algn="l">
              <a:lnSpc>
                <a:spcPts val="5319"/>
              </a:lnSpc>
              <a:buFont typeface="Arial" panose="020B0604020202020204" pitchFamily="34" charset="0"/>
              <a:buChar char="•"/>
            </a:pPr>
            <a:endParaRPr lang="en-US" sz="5400">
              <a:solidFill>
                <a:srgbClr val="FFFFFF"/>
              </a:solidFill>
              <a:latin typeface="Franklin Gothic Medium" panose="020B0603020102020204" pitchFamily="34" charset="0"/>
            </a:endParaRPr>
          </a:p>
          <a:p>
            <a:pPr marL="1665379" lvl="2" indent="-571500" algn="l">
              <a:lnSpc>
                <a:spcPts val="5319"/>
              </a:lnSpc>
              <a:buFont typeface="Arial" panose="020B0604020202020204" pitchFamily="34" charset="0"/>
              <a:buChar char="•"/>
            </a:pPr>
            <a:r>
              <a:rPr lang="en-US" sz="5400">
                <a:solidFill>
                  <a:srgbClr val="FFFFFF"/>
                </a:solidFill>
                <a:latin typeface="Franklin Gothic Medium" panose="020B0603020102020204" pitchFamily="34" charset="0"/>
              </a:rPr>
              <a:t>4%     Year 2</a:t>
            </a:r>
          </a:p>
          <a:p>
            <a:pPr marL="1665379" lvl="2" indent="-571500" algn="l">
              <a:lnSpc>
                <a:spcPts val="5319"/>
              </a:lnSpc>
              <a:buFont typeface="Arial" panose="020B0604020202020204" pitchFamily="34" charset="0"/>
              <a:buChar char="•"/>
            </a:pPr>
            <a:endParaRPr lang="en-US" sz="5400">
              <a:solidFill>
                <a:srgbClr val="FFFFFF"/>
              </a:solidFill>
              <a:latin typeface="Franklin Gothic Medium" panose="020B0603020102020204" pitchFamily="34" charset="0"/>
            </a:endParaRPr>
          </a:p>
          <a:p>
            <a:pPr marL="1665379" lvl="2" indent="-571500" algn="l">
              <a:lnSpc>
                <a:spcPts val="5319"/>
              </a:lnSpc>
              <a:buFont typeface="Arial" panose="020B0604020202020204" pitchFamily="34" charset="0"/>
              <a:buChar char="•"/>
            </a:pPr>
            <a:r>
              <a:rPr lang="en-US" sz="5400">
                <a:solidFill>
                  <a:srgbClr val="FFFFFF"/>
                </a:solidFill>
                <a:latin typeface="Franklin Gothic Medium" panose="020B0603020102020204" pitchFamily="34" charset="0"/>
              </a:rPr>
              <a:t>3.5%  Year 3</a:t>
            </a:r>
          </a:p>
        </p:txBody>
      </p:sp>
      <p:sp>
        <p:nvSpPr>
          <p:cNvPr id="9" name="TextBox 9"/>
          <p:cNvSpPr txBox="1"/>
          <p:nvPr/>
        </p:nvSpPr>
        <p:spPr>
          <a:xfrm>
            <a:off x="5226082" y="2107040"/>
            <a:ext cx="7476296" cy="814454"/>
          </a:xfrm>
          <a:prstGeom prst="rect">
            <a:avLst/>
          </a:prstGeom>
        </p:spPr>
        <p:txBody>
          <a:bodyPr lIns="0" tIns="0" rIns="0" bIns="0" rtlCol="0" anchor="t">
            <a:spAutoFit/>
          </a:bodyPr>
          <a:lstStyle/>
          <a:p>
            <a:pPr algn="ctr">
              <a:lnSpc>
                <a:spcPts val="6859"/>
              </a:lnSpc>
            </a:pPr>
            <a:r>
              <a:rPr lang="en-US" sz="4899">
                <a:solidFill>
                  <a:srgbClr val="F9A61D"/>
                </a:solidFill>
                <a:latin typeface="Gotham Bold"/>
              </a:rPr>
              <a:t>WAGES</a:t>
            </a:r>
          </a:p>
        </p:txBody>
      </p:sp>
    </p:spTree>
    <p:extLst>
      <p:ext uri="{BB962C8B-B14F-4D97-AF65-F5344CB8AC3E}">
        <p14:creationId xmlns:p14="http://schemas.microsoft.com/office/powerpoint/2010/main" val="26618552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grpSp>
        <p:nvGrpSpPr>
          <p:cNvPr id="2" name="Group 2"/>
          <p:cNvGrpSpPr/>
          <p:nvPr/>
        </p:nvGrpSpPr>
        <p:grpSpPr>
          <a:xfrm>
            <a:off x="7068947" y="332439"/>
            <a:ext cx="4035958" cy="1141423"/>
            <a:chOff x="0" y="0"/>
            <a:chExt cx="2885517" cy="776001"/>
          </a:xfrm>
        </p:grpSpPr>
        <p:sp>
          <p:nvSpPr>
            <p:cNvPr id="3" name="Freeform 3"/>
            <p:cNvSpPr/>
            <p:nvPr/>
          </p:nvSpPr>
          <p:spPr>
            <a:xfrm>
              <a:off x="0" y="0"/>
              <a:ext cx="2885517" cy="776001"/>
            </a:xfrm>
            <a:custGeom>
              <a:avLst/>
              <a:gdLst/>
              <a:ahLst/>
              <a:cxnLst/>
              <a:rect l="l" t="t" r="r" b="b"/>
              <a:pathLst>
                <a:path w="2885517" h="776001">
                  <a:moveTo>
                    <a:pt x="73952" y="0"/>
                  </a:moveTo>
                  <a:lnTo>
                    <a:pt x="2811565" y="0"/>
                  </a:lnTo>
                  <a:cubicBezTo>
                    <a:pt x="2852407" y="0"/>
                    <a:pt x="2885517" y="33109"/>
                    <a:pt x="2885517" y="73952"/>
                  </a:cubicBezTo>
                  <a:lnTo>
                    <a:pt x="2885517" y="702048"/>
                  </a:lnTo>
                  <a:cubicBezTo>
                    <a:pt x="2885517" y="742891"/>
                    <a:pt x="2852407" y="776001"/>
                    <a:pt x="2811565" y="776001"/>
                  </a:cubicBezTo>
                  <a:lnTo>
                    <a:pt x="73952" y="776001"/>
                  </a:lnTo>
                  <a:cubicBezTo>
                    <a:pt x="33109" y="776001"/>
                    <a:pt x="0" y="742891"/>
                    <a:pt x="0" y="702048"/>
                  </a:cubicBezTo>
                  <a:lnTo>
                    <a:pt x="0" y="73952"/>
                  </a:lnTo>
                  <a:cubicBezTo>
                    <a:pt x="0" y="33109"/>
                    <a:pt x="33109" y="0"/>
                    <a:pt x="73952" y="0"/>
                  </a:cubicBezTo>
                  <a:close/>
                </a:path>
              </a:pathLst>
            </a:custGeom>
            <a:solidFill>
              <a:srgbClr val="FFFFFF"/>
            </a:solidFill>
          </p:spPr>
          <p:txBody>
            <a:bodyPr/>
            <a:lstStyle/>
            <a:p>
              <a:endParaRPr lang="en-US"/>
            </a:p>
          </p:txBody>
        </p:sp>
        <p:sp>
          <p:nvSpPr>
            <p:cNvPr id="4" name="TextBox 4"/>
            <p:cNvSpPr txBox="1"/>
            <p:nvPr/>
          </p:nvSpPr>
          <p:spPr>
            <a:xfrm>
              <a:off x="0" y="-38100"/>
              <a:ext cx="2885517" cy="814101"/>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7183094" y="332439"/>
            <a:ext cx="3921811" cy="1141423"/>
          </a:xfrm>
          <a:custGeom>
            <a:avLst/>
            <a:gdLst/>
            <a:ahLst/>
            <a:cxnLst/>
            <a:rect l="l" t="t" r="r" b="b"/>
            <a:pathLst>
              <a:path w="4626602" h="1435842">
                <a:moveTo>
                  <a:pt x="0" y="0"/>
                </a:moveTo>
                <a:lnTo>
                  <a:pt x="4626602" y="0"/>
                </a:lnTo>
                <a:lnTo>
                  <a:pt x="4626602" y="1435841"/>
                </a:lnTo>
                <a:lnTo>
                  <a:pt x="0" y="1435841"/>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5405850" y="1588398"/>
            <a:ext cx="7476296" cy="814454"/>
          </a:xfrm>
          <a:prstGeom prst="rect">
            <a:avLst/>
          </a:prstGeom>
        </p:spPr>
        <p:txBody>
          <a:bodyPr lIns="0" tIns="0" rIns="0" bIns="0" rtlCol="0" anchor="t">
            <a:spAutoFit/>
          </a:bodyPr>
          <a:lstStyle/>
          <a:p>
            <a:pPr algn="ctr">
              <a:lnSpc>
                <a:spcPts val="6859"/>
              </a:lnSpc>
            </a:pPr>
            <a:r>
              <a:rPr lang="en-US" sz="4899" dirty="0">
                <a:solidFill>
                  <a:srgbClr val="F9A61D"/>
                </a:solidFill>
                <a:latin typeface="Gotham Bold"/>
              </a:rPr>
              <a:t>FUTURE WAGES</a:t>
            </a:r>
          </a:p>
        </p:txBody>
      </p:sp>
      <p:sp>
        <p:nvSpPr>
          <p:cNvPr id="7" name="TextBox 7"/>
          <p:cNvSpPr txBox="1"/>
          <p:nvPr/>
        </p:nvSpPr>
        <p:spPr>
          <a:xfrm>
            <a:off x="1066175" y="2900933"/>
            <a:ext cx="16654072" cy="1334596"/>
          </a:xfrm>
          <a:prstGeom prst="rect">
            <a:avLst/>
          </a:prstGeom>
        </p:spPr>
        <p:txBody>
          <a:bodyPr wrap="square" lIns="0" tIns="0" rIns="0" bIns="0" rtlCol="0" anchor="t">
            <a:spAutoFit/>
          </a:bodyPr>
          <a:lstStyle/>
          <a:p>
            <a:pPr marR="0" lvl="0">
              <a:spcBef>
                <a:spcPts val="0"/>
              </a:spcBef>
              <a:spcAft>
                <a:spcPts val="1200"/>
              </a:spcAft>
            </a:pPr>
            <a:r>
              <a:rPr lang="en-US" sz="3600" dirty="0">
                <a:solidFill>
                  <a:schemeClr val="bg1"/>
                </a:solidFill>
                <a:latin typeface="Franklin Gothic Medium" panose="020B0603020102020204" pitchFamily="34" charset="0"/>
                <a:ea typeface="Calibri" panose="020F0502020204030204" pitchFamily="34" charset="0"/>
              </a:rPr>
              <a:t> </a:t>
            </a:r>
            <a:endParaRPr lang="en-US" sz="3600" dirty="0">
              <a:solidFill>
                <a:schemeClr val="bg1"/>
              </a:solidFill>
              <a:effectLst/>
              <a:latin typeface="Franklin Gothic Medium" panose="020B0603020102020204" pitchFamily="34" charset="0"/>
              <a:ea typeface="Calibri" panose="020F0502020204030204" pitchFamily="34" charset="0"/>
            </a:endParaRPr>
          </a:p>
          <a:p>
            <a:pPr>
              <a:lnSpc>
                <a:spcPts val="5319"/>
              </a:lnSpc>
            </a:pPr>
            <a:endParaRPr lang="en-US" sz="3799" dirty="0">
              <a:solidFill>
                <a:srgbClr val="FFFFFF"/>
              </a:solidFill>
              <a:latin typeface="Gotham Bold"/>
            </a:endParaRPr>
          </a:p>
        </p:txBody>
      </p:sp>
      <p:sp>
        <p:nvSpPr>
          <p:cNvPr id="8" name="AutoShape 8"/>
          <p:cNvSpPr/>
          <p:nvPr/>
        </p:nvSpPr>
        <p:spPr>
          <a:xfrm flipV="1">
            <a:off x="1066175" y="2498338"/>
            <a:ext cx="16230600" cy="19050"/>
          </a:xfrm>
          <a:prstGeom prst="line">
            <a:avLst/>
          </a:prstGeom>
          <a:ln w="38100" cap="flat">
            <a:solidFill>
              <a:srgbClr val="376BB3"/>
            </a:solidFill>
            <a:prstDash val="solid"/>
            <a:headEnd type="none" w="sm" len="sm"/>
            <a:tailEnd type="none" w="sm" len="sm"/>
          </a:ln>
        </p:spPr>
        <p:txBody>
          <a:bodyPr/>
          <a:lstStyle/>
          <a:p>
            <a:endParaRPr lang="en-US"/>
          </a:p>
        </p:txBody>
      </p:sp>
      <p:sp>
        <p:nvSpPr>
          <p:cNvPr id="26" name="Content Placeholder 25">
            <a:extLst>
              <a:ext uri="{FF2B5EF4-FFF2-40B4-BE49-F238E27FC236}">
                <a16:creationId xmlns:a16="http://schemas.microsoft.com/office/drawing/2014/main" id="{F77D2B71-B2B9-F126-C384-36B6B4FB8657}"/>
              </a:ext>
            </a:extLst>
          </p:cNvPr>
          <p:cNvSpPr>
            <a:spLocks noGrp="1"/>
          </p:cNvSpPr>
          <p:nvPr>
            <p:ph idx="1"/>
          </p:nvPr>
        </p:nvSpPr>
        <p:spPr>
          <a:xfrm>
            <a:off x="484094" y="2612874"/>
            <a:ext cx="17494624" cy="7397728"/>
          </a:xfrm>
        </p:spPr>
        <p:txBody>
          <a:bodyPr/>
          <a:lstStyle/>
          <a:p>
            <a:r>
              <a:rPr lang="en-US" b="1" dirty="0">
                <a:solidFill>
                  <a:schemeClr val="bg1">
                    <a:lumMod val="95000"/>
                  </a:schemeClr>
                </a:solidFill>
              </a:rPr>
              <a:t>Head Paint Foreman-  $3,314.88 Current, $3,546.92 Year 1, $3,688.80 Year 2, $3,817.91 Year 3 </a:t>
            </a:r>
          </a:p>
          <a:p>
            <a:r>
              <a:rPr lang="en-US" b="1" dirty="0">
                <a:solidFill>
                  <a:schemeClr val="bg1">
                    <a:lumMod val="95000"/>
                  </a:schemeClr>
                </a:solidFill>
              </a:rPr>
              <a:t>Decorator Gang Boss-       $57.44 Current,  </a:t>
            </a:r>
            <a:r>
              <a:rPr lang="en-US" b="1" dirty="0">
                <a:solidFill>
                  <a:schemeClr val="tx2">
                    <a:lumMod val="60000"/>
                    <a:lumOff val="40000"/>
                  </a:schemeClr>
                </a:solidFill>
              </a:rPr>
              <a:t>$61.46 Year 1,  </a:t>
            </a:r>
            <a:r>
              <a:rPr lang="en-US" b="1" dirty="0">
                <a:solidFill>
                  <a:srgbClr val="92D050"/>
                </a:solidFill>
              </a:rPr>
              <a:t>$63.92 Year 2,  </a:t>
            </a:r>
            <a:r>
              <a:rPr lang="en-US" b="1" dirty="0">
                <a:solidFill>
                  <a:srgbClr val="FF0000"/>
                </a:solidFill>
              </a:rPr>
              <a:t>$66.16 Year 3</a:t>
            </a:r>
          </a:p>
          <a:p>
            <a:r>
              <a:rPr lang="en-US" b="1" dirty="0">
                <a:solidFill>
                  <a:schemeClr val="bg1">
                    <a:lumMod val="95000"/>
                  </a:schemeClr>
                </a:solidFill>
              </a:rPr>
              <a:t>Decorator-                           $54.27 Current,  </a:t>
            </a:r>
            <a:r>
              <a:rPr lang="en-US" b="1" dirty="0">
                <a:solidFill>
                  <a:schemeClr val="tx2">
                    <a:lumMod val="60000"/>
                    <a:lumOff val="40000"/>
                  </a:schemeClr>
                </a:solidFill>
              </a:rPr>
              <a:t>$58.07 Year 1,  </a:t>
            </a:r>
            <a:r>
              <a:rPr lang="en-US" b="1" dirty="0">
                <a:solidFill>
                  <a:srgbClr val="92D050"/>
                </a:solidFill>
              </a:rPr>
              <a:t>$60.39 Year 2,  </a:t>
            </a:r>
            <a:r>
              <a:rPr lang="en-US" b="1" dirty="0">
                <a:solidFill>
                  <a:srgbClr val="FF0000"/>
                </a:solidFill>
              </a:rPr>
              <a:t>$62.50 Year 3</a:t>
            </a:r>
          </a:p>
          <a:p>
            <a:r>
              <a:rPr lang="en-US" b="1" dirty="0">
                <a:solidFill>
                  <a:schemeClr val="bg1">
                    <a:lumMod val="95000"/>
                  </a:schemeClr>
                </a:solidFill>
              </a:rPr>
              <a:t>Painter-                                $50.28 Current,  </a:t>
            </a:r>
            <a:r>
              <a:rPr lang="en-US" b="1" dirty="0">
                <a:solidFill>
                  <a:schemeClr val="tx2">
                    <a:lumMod val="60000"/>
                    <a:lumOff val="40000"/>
                  </a:schemeClr>
                </a:solidFill>
              </a:rPr>
              <a:t>$53.80 Year 1,  </a:t>
            </a:r>
            <a:r>
              <a:rPr lang="en-US" b="1" dirty="0">
                <a:solidFill>
                  <a:srgbClr val="92D050"/>
                </a:solidFill>
              </a:rPr>
              <a:t>$55.95 Year 2,  </a:t>
            </a:r>
            <a:r>
              <a:rPr lang="en-US" b="1" dirty="0">
                <a:solidFill>
                  <a:srgbClr val="FF0000"/>
                </a:solidFill>
              </a:rPr>
              <a:t>$57.91 Year 3</a:t>
            </a:r>
          </a:p>
          <a:p>
            <a:r>
              <a:rPr lang="en-US" b="1" dirty="0">
                <a:solidFill>
                  <a:schemeClr val="bg1">
                    <a:lumMod val="95000"/>
                  </a:schemeClr>
                </a:solidFill>
              </a:rPr>
              <a:t>Journeyman Sign Writer- $59.20 Current,  </a:t>
            </a:r>
            <a:r>
              <a:rPr lang="en-US" b="1" dirty="0">
                <a:solidFill>
                  <a:schemeClr val="tx2">
                    <a:lumMod val="60000"/>
                    <a:lumOff val="40000"/>
                  </a:schemeClr>
                </a:solidFill>
              </a:rPr>
              <a:t>$63.34 Year 1,  </a:t>
            </a:r>
            <a:r>
              <a:rPr lang="en-US" b="1" dirty="0">
                <a:solidFill>
                  <a:srgbClr val="92D050"/>
                </a:solidFill>
              </a:rPr>
              <a:t>$65.87 Year 2,  </a:t>
            </a:r>
            <a:r>
              <a:rPr lang="en-US" b="1" dirty="0">
                <a:solidFill>
                  <a:srgbClr val="FF0000"/>
                </a:solidFill>
              </a:rPr>
              <a:t>$68.18 Year 3 </a:t>
            </a:r>
          </a:p>
          <a:p>
            <a:r>
              <a:rPr lang="en-US" b="1" dirty="0">
                <a:solidFill>
                  <a:schemeClr val="bg1">
                    <a:lumMod val="95000"/>
                  </a:schemeClr>
                </a:solidFill>
              </a:rPr>
              <a:t>Supervisor Sign Writer-    $62.07 Current,  </a:t>
            </a:r>
            <a:r>
              <a:rPr lang="en-US" b="1" dirty="0">
                <a:solidFill>
                  <a:schemeClr val="tx2">
                    <a:lumMod val="60000"/>
                    <a:lumOff val="40000"/>
                  </a:schemeClr>
                </a:solidFill>
              </a:rPr>
              <a:t>$66.41 Year 1</a:t>
            </a:r>
            <a:r>
              <a:rPr lang="en-US" b="1" dirty="0">
                <a:solidFill>
                  <a:srgbClr val="92D050"/>
                </a:solidFill>
              </a:rPr>
              <a:t>,  $69.07 Year 2,  </a:t>
            </a:r>
            <a:r>
              <a:rPr lang="en-US" b="1" dirty="0">
                <a:solidFill>
                  <a:srgbClr val="FF0000"/>
                </a:solidFill>
              </a:rPr>
              <a:t>$71.49 Year 3</a:t>
            </a:r>
          </a:p>
          <a:p>
            <a:r>
              <a:rPr lang="en-US" b="1" dirty="0">
                <a:solidFill>
                  <a:schemeClr val="bg1">
                    <a:lumMod val="95000"/>
                  </a:schemeClr>
                </a:solidFill>
              </a:rPr>
              <a:t>Entry Level Painter-           $49.23 Current,  </a:t>
            </a:r>
            <a:r>
              <a:rPr lang="en-US" b="1" dirty="0">
                <a:solidFill>
                  <a:schemeClr val="tx2">
                    <a:lumMod val="60000"/>
                    <a:lumOff val="40000"/>
                  </a:schemeClr>
                </a:solidFill>
              </a:rPr>
              <a:t>$52.68 Year 1,  </a:t>
            </a:r>
            <a:r>
              <a:rPr lang="en-US" b="1" dirty="0">
                <a:solidFill>
                  <a:srgbClr val="92D050"/>
                </a:solidFill>
              </a:rPr>
              <a:t>$54.79 Year 2,  </a:t>
            </a:r>
            <a:r>
              <a:rPr lang="en-US" b="1" dirty="0">
                <a:solidFill>
                  <a:srgbClr val="FF0000"/>
                </a:solidFill>
              </a:rPr>
              <a:t>$56.71 Year 3</a:t>
            </a:r>
          </a:p>
        </p:txBody>
      </p:sp>
    </p:spTree>
    <p:extLst>
      <p:ext uri="{BB962C8B-B14F-4D97-AF65-F5344CB8AC3E}">
        <p14:creationId xmlns:p14="http://schemas.microsoft.com/office/powerpoint/2010/main" val="8093218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grpSp>
        <p:nvGrpSpPr>
          <p:cNvPr id="2" name="Group 2"/>
          <p:cNvGrpSpPr/>
          <p:nvPr/>
        </p:nvGrpSpPr>
        <p:grpSpPr>
          <a:xfrm>
            <a:off x="7068947" y="332439"/>
            <a:ext cx="4035958" cy="1141423"/>
            <a:chOff x="0" y="0"/>
            <a:chExt cx="2885517" cy="776001"/>
          </a:xfrm>
        </p:grpSpPr>
        <p:sp>
          <p:nvSpPr>
            <p:cNvPr id="3" name="Freeform 3"/>
            <p:cNvSpPr/>
            <p:nvPr/>
          </p:nvSpPr>
          <p:spPr>
            <a:xfrm>
              <a:off x="0" y="0"/>
              <a:ext cx="2885517" cy="776001"/>
            </a:xfrm>
            <a:custGeom>
              <a:avLst/>
              <a:gdLst/>
              <a:ahLst/>
              <a:cxnLst/>
              <a:rect l="l" t="t" r="r" b="b"/>
              <a:pathLst>
                <a:path w="2885517" h="776001">
                  <a:moveTo>
                    <a:pt x="73952" y="0"/>
                  </a:moveTo>
                  <a:lnTo>
                    <a:pt x="2811565" y="0"/>
                  </a:lnTo>
                  <a:cubicBezTo>
                    <a:pt x="2852407" y="0"/>
                    <a:pt x="2885517" y="33109"/>
                    <a:pt x="2885517" y="73952"/>
                  </a:cubicBezTo>
                  <a:lnTo>
                    <a:pt x="2885517" y="702048"/>
                  </a:lnTo>
                  <a:cubicBezTo>
                    <a:pt x="2885517" y="742891"/>
                    <a:pt x="2852407" y="776001"/>
                    <a:pt x="2811565" y="776001"/>
                  </a:cubicBezTo>
                  <a:lnTo>
                    <a:pt x="73952" y="776001"/>
                  </a:lnTo>
                  <a:cubicBezTo>
                    <a:pt x="33109" y="776001"/>
                    <a:pt x="0" y="742891"/>
                    <a:pt x="0" y="702048"/>
                  </a:cubicBezTo>
                  <a:lnTo>
                    <a:pt x="0" y="73952"/>
                  </a:lnTo>
                  <a:cubicBezTo>
                    <a:pt x="0" y="33109"/>
                    <a:pt x="33109" y="0"/>
                    <a:pt x="73952" y="0"/>
                  </a:cubicBezTo>
                  <a:close/>
                </a:path>
              </a:pathLst>
            </a:custGeom>
            <a:solidFill>
              <a:srgbClr val="FFFFFF"/>
            </a:solidFill>
          </p:spPr>
          <p:txBody>
            <a:bodyPr/>
            <a:lstStyle/>
            <a:p>
              <a:endParaRPr lang="en-US"/>
            </a:p>
          </p:txBody>
        </p:sp>
        <p:sp>
          <p:nvSpPr>
            <p:cNvPr id="4" name="TextBox 4"/>
            <p:cNvSpPr txBox="1"/>
            <p:nvPr/>
          </p:nvSpPr>
          <p:spPr>
            <a:xfrm>
              <a:off x="0" y="-38100"/>
              <a:ext cx="2885517" cy="814101"/>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7183094" y="332439"/>
            <a:ext cx="3921811" cy="1141423"/>
          </a:xfrm>
          <a:custGeom>
            <a:avLst/>
            <a:gdLst/>
            <a:ahLst/>
            <a:cxnLst/>
            <a:rect l="l" t="t" r="r" b="b"/>
            <a:pathLst>
              <a:path w="4626602" h="1435842">
                <a:moveTo>
                  <a:pt x="0" y="0"/>
                </a:moveTo>
                <a:lnTo>
                  <a:pt x="4626602" y="0"/>
                </a:lnTo>
                <a:lnTo>
                  <a:pt x="4626602" y="1435841"/>
                </a:lnTo>
                <a:lnTo>
                  <a:pt x="0" y="1435841"/>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5405850" y="1588398"/>
            <a:ext cx="7476296" cy="814454"/>
          </a:xfrm>
          <a:prstGeom prst="rect">
            <a:avLst/>
          </a:prstGeom>
        </p:spPr>
        <p:txBody>
          <a:bodyPr lIns="0" tIns="0" rIns="0" bIns="0" rtlCol="0" anchor="t">
            <a:spAutoFit/>
          </a:bodyPr>
          <a:lstStyle/>
          <a:p>
            <a:pPr algn="ctr">
              <a:lnSpc>
                <a:spcPts val="6859"/>
              </a:lnSpc>
            </a:pPr>
            <a:r>
              <a:rPr lang="en-US" sz="4899">
                <a:solidFill>
                  <a:srgbClr val="F9A61D"/>
                </a:solidFill>
                <a:latin typeface="Gotham Bold"/>
              </a:rPr>
              <a:t>MPI HEALTH</a:t>
            </a:r>
          </a:p>
        </p:txBody>
      </p:sp>
      <p:sp>
        <p:nvSpPr>
          <p:cNvPr id="7" name="TextBox 7"/>
          <p:cNvSpPr txBox="1"/>
          <p:nvPr/>
        </p:nvSpPr>
        <p:spPr>
          <a:xfrm>
            <a:off x="1066175" y="2919983"/>
            <a:ext cx="16654072" cy="7367017"/>
          </a:xfrm>
          <a:prstGeom prst="rect">
            <a:avLst/>
          </a:prstGeom>
        </p:spPr>
        <p:txBody>
          <a:bodyPr wrap="square" lIns="0" tIns="0" rIns="0" bIns="0" rtlCol="0" anchor="t">
            <a:spAutoFit/>
          </a:bodyPr>
          <a:lstStyle/>
          <a:p>
            <a:pPr marL="342900" marR="0" lvl="0" indent="-342900">
              <a:spcBef>
                <a:spcPts val="0"/>
              </a:spcBef>
              <a:spcAft>
                <a:spcPts val="1200"/>
              </a:spcAft>
              <a:buFont typeface="Wingdings" pitchFamily="2" charset="2"/>
              <a:buChar char="ü"/>
            </a:pPr>
            <a:r>
              <a:rPr lang="en-US" sz="3600" dirty="0">
                <a:solidFill>
                  <a:schemeClr val="bg1"/>
                </a:solidFill>
                <a:effectLst/>
                <a:latin typeface="Franklin Gothic Medium" panose="020B0603020102020204" pitchFamily="34" charset="0"/>
                <a:ea typeface="Calibri" panose="020F0502020204030204" pitchFamily="34" charset="0"/>
              </a:rPr>
              <a:t>The more than $700 million in increased benefit contributions and streaming residuals, </a:t>
            </a:r>
            <a:r>
              <a:rPr lang="en-US" sz="3600" dirty="0">
                <a:solidFill>
                  <a:srgbClr val="FFFF00"/>
                </a:solidFill>
                <a:effectLst/>
                <a:latin typeface="Franklin Gothic Medium" panose="020B0603020102020204" pitchFamily="34" charset="0"/>
                <a:ea typeface="Calibri" panose="020F0502020204030204" pitchFamily="34" charset="0"/>
              </a:rPr>
              <a:t>paid solely by the Producers.</a:t>
            </a:r>
          </a:p>
          <a:p>
            <a:pPr marL="342900" marR="0" lvl="0" indent="-342900">
              <a:spcBef>
                <a:spcPts val="0"/>
              </a:spcBef>
              <a:spcAft>
                <a:spcPts val="1200"/>
              </a:spcAft>
              <a:buFont typeface="Wingdings" pitchFamily="2" charset="2"/>
              <a:buChar char="ü"/>
            </a:pPr>
            <a:endParaRPr lang="en-US" sz="3600" dirty="0">
              <a:solidFill>
                <a:schemeClr val="bg1"/>
              </a:solidFill>
              <a:effectLst/>
              <a:latin typeface="Franklin Gothic Medium" panose="020B0603020102020204" pitchFamily="34" charset="0"/>
              <a:ea typeface="Calibri" panose="020F0502020204030204" pitchFamily="34" charset="0"/>
            </a:endParaRPr>
          </a:p>
          <a:p>
            <a:pPr marL="342900" marR="0" lvl="0" indent="-342900">
              <a:spcBef>
                <a:spcPts val="0"/>
              </a:spcBef>
              <a:spcAft>
                <a:spcPts val="1200"/>
              </a:spcAft>
              <a:buFont typeface="Wingdings" pitchFamily="2" charset="2"/>
              <a:buChar char="ü"/>
            </a:pPr>
            <a:r>
              <a:rPr lang="en-US" sz="4000" dirty="0">
                <a:solidFill>
                  <a:schemeClr val="bg1"/>
                </a:solidFill>
                <a:latin typeface="Franklin Gothic Medium" panose="020B0603020102020204" pitchFamily="34" charset="0"/>
                <a:ea typeface="Calibri" panose="020F0502020204030204" pitchFamily="34" charset="0"/>
              </a:rPr>
              <a:t>NO</a:t>
            </a:r>
            <a:r>
              <a:rPr lang="en-US" sz="3600" dirty="0">
                <a:solidFill>
                  <a:schemeClr val="bg1"/>
                </a:solidFill>
                <a:effectLst/>
                <a:latin typeface="Franklin Gothic Medium" panose="020B0603020102020204" pitchFamily="34" charset="0"/>
                <a:ea typeface="Calibri" panose="020F0502020204030204" pitchFamily="34" charset="0"/>
              </a:rPr>
              <a:t> increased health care coverage costs to the primary participants or to their dependents.</a:t>
            </a:r>
          </a:p>
          <a:p>
            <a:pPr marL="342900" marR="0" lvl="0" indent="-342900">
              <a:spcBef>
                <a:spcPts val="0"/>
              </a:spcBef>
              <a:spcAft>
                <a:spcPts val="1200"/>
              </a:spcAft>
              <a:buFont typeface="Wingdings" pitchFamily="2" charset="2"/>
              <a:buChar char="ü"/>
            </a:pPr>
            <a:endParaRPr lang="en-US" sz="3600" dirty="0">
              <a:solidFill>
                <a:srgbClr val="FFFFFF"/>
              </a:solidFill>
              <a:latin typeface="Franklin Gothic Medium" panose="020B0603020102020204" pitchFamily="34" charset="0"/>
            </a:endParaRPr>
          </a:p>
          <a:p>
            <a:pPr marL="285750" marR="0" lvl="0" indent="-285750">
              <a:spcBef>
                <a:spcPts val="0"/>
              </a:spcBef>
              <a:spcAft>
                <a:spcPts val="1200"/>
              </a:spcAft>
              <a:buFont typeface="Wingdings" pitchFamily="2" charset="2"/>
              <a:buChar char="ü"/>
            </a:pPr>
            <a:r>
              <a:rPr lang="en-US" sz="4000" dirty="0">
                <a:solidFill>
                  <a:schemeClr val="bg1"/>
                </a:solidFill>
                <a:latin typeface="Franklin Gothic Medium" panose="020B0603020102020204" pitchFamily="34" charset="0"/>
                <a:ea typeface="Calibri" panose="020F0502020204030204" pitchFamily="34" charset="0"/>
              </a:rPr>
              <a:t>NO</a:t>
            </a:r>
            <a:r>
              <a:rPr lang="en-US" sz="3600" dirty="0">
                <a:solidFill>
                  <a:schemeClr val="bg1"/>
                </a:solidFill>
                <a:effectLst/>
                <a:latin typeface="Franklin Gothic Medium" panose="020B0603020102020204" pitchFamily="34" charset="0"/>
                <a:ea typeface="Calibri" panose="020F0502020204030204" pitchFamily="34" charset="0"/>
              </a:rPr>
              <a:t> cuts to health care benefits, nor any increases to prescription drug co-payments.</a:t>
            </a:r>
          </a:p>
          <a:p>
            <a:pPr marR="0" lvl="0">
              <a:spcBef>
                <a:spcPts val="0"/>
              </a:spcBef>
              <a:spcAft>
                <a:spcPts val="1200"/>
              </a:spcAft>
            </a:pPr>
            <a:endParaRPr lang="en-US" sz="3600" dirty="0">
              <a:solidFill>
                <a:schemeClr val="bg1"/>
              </a:solidFill>
              <a:effectLst/>
              <a:latin typeface="Franklin Gothic Medium" panose="020B0603020102020204" pitchFamily="34" charset="0"/>
              <a:ea typeface="Calibri" panose="020F0502020204030204" pitchFamily="34" charset="0"/>
            </a:endParaRPr>
          </a:p>
          <a:p>
            <a:pPr marL="285750" marR="0" lvl="0" indent="-285750">
              <a:spcBef>
                <a:spcPts val="0"/>
              </a:spcBef>
              <a:spcAft>
                <a:spcPts val="1200"/>
              </a:spcAft>
              <a:buFont typeface="Wingdings" pitchFamily="2" charset="2"/>
              <a:buChar char="ü"/>
            </a:pPr>
            <a:r>
              <a:rPr lang="en-US" sz="3600" dirty="0">
                <a:solidFill>
                  <a:schemeClr val="bg1"/>
                </a:solidFill>
                <a:effectLst/>
                <a:latin typeface="Franklin Gothic Medium" panose="020B0603020102020204" pitchFamily="34" charset="0"/>
                <a:ea typeface="Calibri" panose="020F0502020204030204" pitchFamily="34" charset="0"/>
              </a:rPr>
              <a:t>Dental Plan maximum benefit will increase from </a:t>
            </a:r>
            <a:r>
              <a:rPr lang="en-US" sz="3600" b="1" dirty="0">
                <a:solidFill>
                  <a:schemeClr val="bg1"/>
                </a:solidFill>
                <a:effectLst/>
                <a:latin typeface="Franklin Gothic Medium" panose="020B0603020102020204" pitchFamily="34" charset="0"/>
                <a:ea typeface="Calibri" panose="020F0502020204030204" pitchFamily="34" charset="0"/>
              </a:rPr>
              <a:t>$2,000 to $2,500 </a:t>
            </a:r>
            <a:r>
              <a:rPr lang="en-US" sz="3600" dirty="0">
                <a:solidFill>
                  <a:schemeClr val="bg1"/>
                </a:solidFill>
                <a:effectLst/>
                <a:latin typeface="Franklin Gothic Medium" panose="020B0603020102020204" pitchFamily="34" charset="0"/>
                <a:ea typeface="Calibri" panose="020F0502020204030204" pitchFamily="34" charset="0"/>
              </a:rPr>
              <a:t>per year.</a:t>
            </a:r>
          </a:p>
          <a:p>
            <a:pPr>
              <a:lnSpc>
                <a:spcPts val="5319"/>
              </a:lnSpc>
            </a:pPr>
            <a:endParaRPr lang="en-US" sz="3799" dirty="0">
              <a:solidFill>
                <a:srgbClr val="FFFFFF"/>
              </a:solidFill>
              <a:latin typeface="Gotham Bold"/>
            </a:endParaRPr>
          </a:p>
        </p:txBody>
      </p:sp>
      <p:sp>
        <p:nvSpPr>
          <p:cNvPr id="8" name="AutoShape 8"/>
          <p:cNvSpPr/>
          <p:nvPr/>
        </p:nvSpPr>
        <p:spPr>
          <a:xfrm flipV="1">
            <a:off x="1066175" y="2498338"/>
            <a:ext cx="16230600" cy="19050"/>
          </a:xfrm>
          <a:prstGeom prst="line">
            <a:avLst/>
          </a:prstGeom>
          <a:ln w="38100" cap="flat">
            <a:solidFill>
              <a:srgbClr val="376BB3"/>
            </a:solidFill>
            <a:prstDash val="solid"/>
            <a:headEnd type="none" w="sm" len="sm"/>
            <a:tailEnd type="none" w="sm" len="sm"/>
          </a:ln>
        </p:spPr>
        <p:txBody>
          <a:bodyPr/>
          <a:lstStyle/>
          <a:p>
            <a:endParaRPr lang="en-US"/>
          </a:p>
        </p:txBody>
      </p:sp>
    </p:spTree>
    <p:extLst>
      <p:ext uri="{BB962C8B-B14F-4D97-AF65-F5344CB8AC3E}">
        <p14:creationId xmlns:p14="http://schemas.microsoft.com/office/powerpoint/2010/main" val="22343524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E8D8BC41-D8C5-7685-9C30-EDD3C52E4D67}"/>
              </a:ext>
            </a:extLst>
          </p:cNvPr>
          <p:cNvSpPr/>
          <p:nvPr/>
        </p:nvSpPr>
        <p:spPr>
          <a:xfrm>
            <a:off x="11373298" y="3403921"/>
            <a:ext cx="3269673" cy="177338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D6904859-A39D-5B13-AFBD-EE8FD32C23B9}"/>
              </a:ext>
            </a:extLst>
          </p:cNvPr>
          <p:cNvSpPr/>
          <p:nvPr/>
        </p:nvSpPr>
        <p:spPr>
          <a:xfrm>
            <a:off x="8765226" y="8212282"/>
            <a:ext cx="8485819" cy="13262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
          <p:cNvGrpSpPr/>
          <p:nvPr/>
        </p:nvGrpSpPr>
        <p:grpSpPr>
          <a:xfrm>
            <a:off x="6610662" y="345690"/>
            <a:ext cx="4309129" cy="1207685"/>
            <a:chOff x="0" y="0"/>
            <a:chExt cx="2885517" cy="776001"/>
          </a:xfrm>
        </p:grpSpPr>
        <p:sp>
          <p:nvSpPr>
            <p:cNvPr id="3" name="Freeform 3"/>
            <p:cNvSpPr/>
            <p:nvPr/>
          </p:nvSpPr>
          <p:spPr>
            <a:xfrm>
              <a:off x="0" y="0"/>
              <a:ext cx="2885517" cy="776001"/>
            </a:xfrm>
            <a:custGeom>
              <a:avLst/>
              <a:gdLst/>
              <a:ahLst/>
              <a:cxnLst/>
              <a:rect l="l" t="t" r="r" b="b"/>
              <a:pathLst>
                <a:path w="2885517" h="776001">
                  <a:moveTo>
                    <a:pt x="73952" y="0"/>
                  </a:moveTo>
                  <a:lnTo>
                    <a:pt x="2811565" y="0"/>
                  </a:lnTo>
                  <a:cubicBezTo>
                    <a:pt x="2852407" y="0"/>
                    <a:pt x="2885517" y="33109"/>
                    <a:pt x="2885517" y="73952"/>
                  </a:cubicBezTo>
                  <a:lnTo>
                    <a:pt x="2885517" y="702048"/>
                  </a:lnTo>
                  <a:cubicBezTo>
                    <a:pt x="2885517" y="742891"/>
                    <a:pt x="2852407" y="776001"/>
                    <a:pt x="2811565" y="776001"/>
                  </a:cubicBezTo>
                  <a:lnTo>
                    <a:pt x="73952" y="776001"/>
                  </a:lnTo>
                  <a:cubicBezTo>
                    <a:pt x="33109" y="776001"/>
                    <a:pt x="0" y="742891"/>
                    <a:pt x="0" y="702048"/>
                  </a:cubicBezTo>
                  <a:lnTo>
                    <a:pt x="0" y="73952"/>
                  </a:lnTo>
                  <a:cubicBezTo>
                    <a:pt x="0" y="33109"/>
                    <a:pt x="33109" y="0"/>
                    <a:pt x="73952" y="0"/>
                  </a:cubicBezTo>
                  <a:close/>
                </a:path>
              </a:pathLst>
            </a:custGeom>
            <a:solidFill>
              <a:srgbClr val="FFFFFF"/>
            </a:solidFill>
          </p:spPr>
          <p:txBody>
            <a:bodyPr/>
            <a:lstStyle/>
            <a:p>
              <a:endParaRPr lang="en-US"/>
            </a:p>
          </p:txBody>
        </p:sp>
        <p:sp>
          <p:nvSpPr>
            <p:cNvPr id="4" name="TextBox 4"/>
            <p:cNvSpPr txBox="1"/>
            <p:nvPr/>
          </p:nvSpPr>
          <p:spPr>
            <a:xfrm>
              <a:off x="0" y="-38100"/>
              <a:ext cx="2885517" cy="814101"/>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6838954" y="345691"/>
            <a:ext cx="4080837" cy="1207684"/>
          </a:xfrm>
          <a:custGeom>
            <a:avLst/>
            <a:gdLst/>
            <a:ahLst/>
            <a:cxnLst/>
            <a:rect l="l" t="t" r="r" b="b"/>
            <a:pathLst>
              <a:path w="4626602" h="1435842">
                <a:moveTo>
                  <a:pt x="0" y="0"/>
                </a:moveTo>
                <a:lnTo>
                  <a:pt x="4626602" y="0"/>
                </a:lnTo>
                <a:lnTo>
                  <a:pt x="4626602" y="1435841"/>
                </a:lnTo>
                <a:lnTo>
                  <a:pt x="0" y="1435841"/>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3433152" y="1637034"/>
            <a:ext cx="11729779" cy="814454"/>
          </a:xfrm>
          <a:prstGeom prst="rect">
            <a:avLst/>
          </a:prstGeom>
        </p:spPr>
        <p:txBody>
          <a:bodyPr wrap="square" lIns="0" tIns="0" rIns="0" bIns="0" rtlCol="0" anchor="t">
            <a:spAutoFit/>
          </a:bodyPr>
          <a:lstStyle/>
          <a:p>
            <a:pPr algn="ctr">
              <a:lnSpc>
                <a:spcPts val="6859"/>
              </a:lnSpc>
            </a:pPr>
            <a:r>
              <a:rPr lang="en-US" sz="4800">
                <a:solidFill>
                  <a:srgbClr val="F9A61D"/>
                </a:solidFill>
                <a:latin typeface="Gotham Bold"/>
              </a:rPr>
              <a:t>MPI HEALTH CONTRIBUTIONS</a:t>
            </a:r>
          </a:p>
        </p:txBody>
      </p:sp>
      <p:sp>
        <p:nvSpPr>
          <p:cNvPr id="8" name="AutoShape 8"/>
          <p:cNvSpPr/>
          <p:nvPr/>
        </p:nvSpPr>
        <p:spPr>
          <a:xfrm flipV="1">
            <a:off x="1120718" y="2535148"/>
            <a:ext cx="16230600" cy="19050"/>
          </a:xfrm>
          <a:prstGeom prst="line">
            <a:avLst/>
          </a:prstGeom>
          <a:ln w="38100" cap="flat">
            <a:solidFill>
              <a:srgbClr val="376BB3"/>
            </a:solidFill>
            <a:prstDash val="solid"/>
            <a:headEnd type="none" w="sm" len="sm"/>
            <a:tailEnd type="none" w="sm" len="sm"/>
          </a:ln>
        </p:spPr>
        <p:txBody>
          <a:bodyPr/>
          <a:lstStyle/>
          <a:p>
            <a:endParaRPr lang="en-US"/>
          </a:p>
        </p:txBody>
      </p:sp>
      <p:sp>
        <p:nvSpPr>
          <p:cNvPr id="10" name="TextBox 9">
            <a:extLst>
              <a:ext uri="{FF2B5EF4-FFF2-40B4-BE49-F238E27FC236}">
                <a16:creationId xmlns:a16="http://schemas.microsoft.com/office/drawing/2014/main" id="{6E99573D-89A5-DD4B-E6DD-0A926267510A}"/>
              </a:ext>
            </a:extLst>
          </p:cNvPr>
          <p:cNvSpPr txBox="1"/>
          <p:nvPr/>
        </p:nvSpPr>
        <p:spPr>
          <a:xfrm>
            <a:off x="618284" y="2768179"/>
            <a:ext cx="16522175" cy="6964279"/>
          </a:xfrm>
          <a:prstGeom prst="rect">
            <a:avLst/>
          </a:prstGeom>
          <a:noFill/>
        </p:spPr>
        <p:txBody>
          <a:bodyPr wrap="square" rtlCol="0">
            <a:spAutoFit/>
          </a:bodyPr>
          <a:lstStyle/>
          <a:p>
            <a:pPr marL="342900" indent="-342900">
              <a:lnSpc>
                <a:spcPct val="107000"/>
              </a:lnSpc>
              <a:spcAft>
                <a:spcPts val="1200"/>
              </a:spcAft>
              <a:buFont typeface="Arial" panose="020B0604020202020204" pitchFamily="34" charset="0"/>
              <a:buChar char="•"/>
            </a:pPr>
            <a:r>
              <a:rPr lang="en-US" sz="2400">
                <a:solidFill>
                  <a:schemeClr val="bg1"/>
                </a:solidFill>
                <a:latin typeface="Franklin Gothic Medium" panose="020B0603020102020204" pitchFamily="34" charset="0"/>
                <a:ea typeface="Calibri" panose="020F0502020204030204" pitchFamily="34" charset="0"/>
                <a:cs typeface="Times New Roman" panose="02020603050405020304" pitchFamily="18" charset="0"/>
              </a:rPr>
              <a:t>The “Basic Rate” </a:t>
            </a:r>
            <a:r>
              <a:rPr lang="en-US" sz="2400" i="1">
                <a:solidFill>
                  <a:schemeClr val="bg1"/>
                </a:solidFill>
                <a:latin typeface="Franklin Gothic Medium" panose="020B0603020102020204" pitchFamily="34" charset="0"/>
                <a:ea typeface="Calibri" panose="020F0502020204030204" pitchFamily="34" charset="0"/>
                <a:cs typeface="Times New Roman" panose="02020603050405020304" pitchFamily="18" charset="0"/>
              </a:rPr>
              <a:t>The $15 million dollar club (Producers that contribute 15 + million in receipts)</a:t>
            </a:r>
          </a:p>
          <a:p>
            <a:pPr marL="342900" indent="-342900">
              <a:lnSpc>
                <a:spcPct val="107000"/>
              </a:lnSpc>
              <a:spcAft>
                <a:spcPts val="1200"/>
              </a:spcAft>
              <a:buFont typeface="Arial" panose="020B0604020202020204" pitchFamily="34" charset="0"/>
              <a:buChar char="•"/>
            </a:pPr>
            <a:r>
              <a:rPr lang="en-US" sz="2400">
                <a:solidFill>
                  <a:schemeClr val="bg1"/>
                </a:solidFill>
                <a:latin typeface="Franklin Gothic Medium" panose="020B0603020102020204" pitchFamily="34" charset="0"/>
                <a:ea typeface="Calibri" panose="020F0502020204030204" pitchFamily="34" charset="0"/>
                <a:cs typeface="Times New Roman" panose="02020603050405020304" pitchFamily="18" charset="0"/>
              </a:rPr>
              <a:t>Current hourly rate: </a:t>
            </a:r>
            <a:r>
              <a:rPr lang="en-US" sz="2400">
                <a:solidFill>
                  <a:srgbClr val="FFFF00"/>
                </a:solidFill>
                <a:latin typeface="Franklin Gothic Medium" panose="020B0603020102020204" pitchFamily="34" charset="0"/>
                <a:ea typeface="Calibri" panose="020F0502020204030204" pitchFamily="34" charset="0"/>
                <a:cs typeface="Times New Roman" panose="02020603050405020304" pitchFamily="18" charset="0"/>
              </a:rPr>
              <a:t>$5.713</a:t>
            </a:r>
          </a:p>
          <a:p>
            <a:pPr marL="342900" indent="-342900">
              <a:lnSpc>
                <a:spcPct val="107000"/>
              </a:lnSpc>
              <a:spcAft>
                <a:spcPts val="1200"/>
              </a:spcAft>
              <a:buFont typeface="Arial" panose="020B0604020202020204" pitchFamily="34" charset="0"/>
              <a:buChar char="•"/>
            </a:pPr>
            <a:r>
              <a:rPr lang="en-US" sz="2400">
                <a:solidFill>
                  <a:schemeClr val="bg1"/>
                </a:solidFill>
                <a:latin typeface="Franklin Gothic Medium" panose="020B0603020102020204" pitchFamily="34" charset="0"/>
                <a:ea typeface="Calibri" panose="020F0502020204030204" pitchFamily="34" charset="0"/>
                <a:cs typeface="Times New Roman" panose="02020603050405020304" pitchFamily="18" charset="0"/>
              </a:rPr>
              <a:t>New hourly increase: $1.09</a:t>
            </a:r>
          </a:p>
          <a:p>
            <a:pPr marL="1257300" lvl="2" indent="-342900">
              <a:lnSpc>
                <a:spcPct val="107000"/>
              </a:lnSpc>
              <a:spcAft>
                <a:spcPts val="1200"/>
              </a:spcAft>
              <a:buFont typeface="Arial" panose="020B0604020202020204" pitchFamily="34" charset="0"/>
              <a:buChar char="•"/>
            </a:pPr>
            <a:r>
              <a:rPr lang="en-US" sz="2400">
                <a:solidFill>
                  <a:schemeClr val="bg1"/>
                </a:solidFill>
                <a:latin typeface="Franklin Gothic Medium" panose="020B0603020102020204" pitchFamily="34" charset="0"/>
                <a:ea typeface="Calibri" panose="020F0502020204030204" pitchFamily="34" charset="0"/>
                <a:cs typeface="Times New Roman" panose="02020603050405020304" pitchFamily="18" charset="0"/>
              </a:rPr>
              <a:t>Year 1     .30 + 1.09 = $7.103</a:t>
            </a:r>
          </a:p>
          <a:p>
            <a:pPr marL="1257300" lvl="2" indent="-342900">
              <a:lnSpc>
                <a:spcPct val="107000"/>
              </a:lnSpc>
              <a:spcAft>
                <a:spcPts val="1200"/>
              </a:spcAft>
              <a:buFont typeface="Arial" panose="020B0604020202020204" pitchFamily="34" charset="0"/>
              <a:buChar char="•"/>
            </a:pPr>
            <a:r>
              <a:rPr lang="en-US" sz="2400">
                <a:solidFill>
                  <a:schemeClr val="bg1"/>
                </a:solidFill>
                <a:latin typeface="Franklin Gothic Medium" panose="020B0603020102020204" pitchFamily="34" charset="0"/>
                <a:ea typeface="Calibri" panose="020F0502020204030204" pitchFamily="34" charset="0"/>
                <a:cs typeface="Times New Roman" panose="02020603050405020304" pitchFamily="18" charset="0"/>
              </a:rPr>
              <a:t>Year 2  +.45  = $7.553</a:t>
            </a:r>
          </a:p>
          <a:p>
            <a:pPr marL="1257300" lvl="2" indent="-342900">
              <a:lnSpc>
                <a:spcPct val="107000"/>
              </a:lnSpc>
              <a:spcAft>
                <a:spcPts val="1200"/>
              </a:spcAft>
              <a:buFont typeface="Arial" panose="020B0604020202020204" pitchFamily="34" charset="0"/>
              <a:buChar char="•"/>
            </a:pPr>
            <a:r>
              <a:rPr lang="en-US" sz="2400">
                <a:solidFill>
                  <a:schemeClr val="bg1"/>
                </a:solidFill>
                <a:latin typeface="Franklin Gothic Medium" panose="020B0603020102020204" pitchFamily="34" charset="0"/>
                <a:ea typeface="Calibri" panose="020F0502020204030204" pitchFamily="34" charset="0"/>
                <a:cs typeface="Times New Roman" panose="02020603050405020304" pitchFamily="18" charset="0"/>
              </a:rPr>
              <a:t>Year 3  +.45  = </a:t>
            </a:r>
            <a:r>
              <a:rPr lang="en-US" sz="2400">
                <a:solidFill>
                  <a:srgbClr val="FFFF00"/>
                </a:solidFill>
                <a:latin typeface="Franklin Gothic Medium" panose="020B0603020102020204" pitchFamily="34" charset="0"/>
                <a:ea typeface="Calibri" panose="020F0502020204030204" pitchFamily="34" charset="0"/>
                <a:cs typeface="Times New Roman" panose="02020603050405020304" pitchFamily="18" charset="0"/>
              </a:rPr>
              <a:t>$8.003    +40%</a:t>
            </a:r>
          </a:p>
          <a:p>
            <a:pPr marL="1257300" lvl="2" indent="-342900">
              <a:lnSpc>
                <a:spcPct val="107000"/>
              </a:lnSpc>
              <a:spcAft>
                <a:spcPts val="1200"/>
              </a:spcAft>
              <a:buFont typeface="Arial" panose="020B0604020202020204" pitchFamily="34" charset="0"/>
              <a:buChar char="•"/>
            </a:pPr>
            <a:endParaRPr lang="en-US" sz="2400">
              <a:solidFill>
                <a:schemeClr val="bg1"/>
              </a:solidFill>
              <a:latin typeface="Franklin Gothic Medium" panose="020B06030201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1200"/>
              </a:spcAft>
              <a:buFont typeface="Arial" panose="020B0604020202020204" pitchFamily="34" charset="0"/>
              <a:buChar char="•"/>
            </a:pPr>
            <a:r>
              <a:rPr lang="en-US" sz="2400">
                <a:solidFill>
                  <a:schemeClr val="bg1"/>
                </a:solidFill>
                <a:latin typeface="Franklin Gothic Medium" panose="020B0603020102020204" pitchFamily="34" charset="0"/>
                <a:ea typeface="Calibri" panose="020F0502020204030204" pitchFamily="34" charset="0"/>
                <a:cs typeface="Times New Roman" panose="02020603050405020304" pitchFamily="18" charset="0"/>
              </a:rPr>
              <a:t>The “Premium Rate” Producers which do not contribute $15 million in residual (excluding shops, facilities)</a:t>
            </a:r>
          </a:p>
          <a:p>
            <a:pPr marL="342900" indent="-342900">
              <a:lnSpc>
                <a:spcPct val="107000"/>
              </a:lnSpc>
              <a:spcAft>
                <a:spcPts val="1200"/>
              </a:spcAft>
              <a:buFont typeface="Arial" panose="020B0604020202020204" pitchFamily="34" charset="0"/>
              <a:buChar char="•"/>
            </a:pPr>
            <a:r>
              <a:rPr lang="en-US" sz="2400">
                <a:solidFill>
                  <a:schemeClr val="bg1"/>
                </a:solidFill>
                <a:latin typeface="Franklin Gothic Medium" panose="020B0603020102020204" pitchFamily="34" charset="0"/>
                <a:ea typeface="Calibri" panose="020F0502020204030204" pitchFamily="34" charset="0"/>
                <a:cs typeface="Times New Roman" panose="02020603050405020304" pitchFamily="18" charset="0"/>
              </a:rPr>
              <a:t>Current hourly rate: </a:t>
            </a:r>
            <a:r>
              <a:rPr lang="en-US" sz="2400">
                <a:solidFill>
                  <a:srgbClr val="FFC000"/>
                </a:solidFill>
                <a:latin typeface="Franklin Gothic Medium" panose="020B0603020102020204" pitchFamily="34" charset="0"/>
                <a:ea typeface="Calibri" panose="020F0502020204030204" pitchFamily="34" charset="0"/>
                <a:cs typeface="Times New Roman" panose="02020603050405020304" pitchFamily="18" charset="0"/>
              </a:rPr>
              <a:t>$9.963</a:t>
            </a:r>
          </a:p>
          <a:p>
            <a:pPr marL="1257300" lvl="2" indent="-342900">
              <a:lnSpc>
                <a:spcPct val="107000"/>
              </a:lnSpc>
              <a:spcAft>
                <a:spcPts val="1200"/>
              </a:spcAft>
              <a:buFont typeface="Arial" panose="020B0604020202020204" pitchFamily="34" charset="0"/>
              <a:buChar char="•"/>
            </a:pPr>
            <a:r>
              <a:rPr lang="en-US" sz="2400">
                <a:solidFill>
                  <a:schemeClr val="bg1"/>
                </a:solidFill>
                <a:latin typeface="Franklin Gothic Medium" panose="020B0603020102020204" pitchFamily="34" charset="0"/>
                <a:ea typeface="Calibri" panose="020F0502020204030204" pitchFamily="34" charset="0"/>
                <a:cs typeface="Times New Roman" panose="02020603050405020304" pitchFamily="18" charset="0"/>
              </a:rPr>
              <a:t>Year 1     .56  + 1.09 = $11.613</a:t>
            </a:r>
          </a:p>
          <a:p>
            <a:pPr marL="1257300" lvl="2" indent="-342900">
              <a:lnSpc>
                <a:spcPct val="107000"/>
              </a:lnSpc>
              <a:spcAft>
                <a:spcPts val="1200"/>
              </a:spcAft>
              <a:buFont typeface="Arial" panose="020B0604020202020204" pitchFamily="34" charset="0"/>
              <a:buChar char="•"/>
            </a:pPr>
            <a:r>
              <a:rPr lang="en-US" sz="2400">
                <a:solidFill>
                  <a:schemeClr val="bg1"/>
                </a:solidFill>
                <a:latin typeface="Franklin Gothic Medium" panose="020B0603020102020204" pitchFamily="34" charset="0"/>
                <a:ea typeface="Calibri" panose="020F0502020204030204" pitchFamily="34" charset="0"/>
                <a:cs typeface="Times New Roman" panose="02020603050405020304" pitchFamily="18" charset="0"/>
              </a:rPr>
              <a:t>Year 2  +.86  = $12.473</a:t>
            </a:r>
          </a:p>
          <a:p>
            <a:pPr marL="1257300" lvl="2" indent="-342900">
              <a:lnSpc>
                <a:spcPct val="107000"/>
              </a:lnSpc>
              <a:spcAft>
                <a:spcPts val="1200"/>
              </a:spcAft>
              <a:buFont typeface="Arial" panose="020B0604020202020204" pitchFamily="34" charset="0"/>
              <a:buChar char="•"/>
            </a:pPr>
            <a:r>
              <a:rPr lang="en-US" sz="2400">
                <a:solidFill>
                  <a:schemeClr val="bg1"/>
                </a:solidFill>
                <a:latin typeface="Franklin Gothic Medium" panose="020B0603020102020204" pitchFamily="34" charset="0"/>
                <a:ea typeface="Calibri" panose="020F0502020204030204" pitchFamily="34" charset="0"/>
                <a:cs typeface="Times New Roman" panose="02020603050405020304" pitchFamily="18" charset="0"/>
              </a:rPr>
              <a:t>Year 3  +.86  = </a:t>
            </a:r>
            <a:r>
              <a:rPr lang="en-US" sz="2400">
                <a:solidFill>
                  <a:srgbClr val="FFC000"/>
                </a:solidFill>
                <a:latin typeface="Franklin Gothic Medium" panose="020B0603020102020204" pitchFamily="34" charset="0"/>
                <a:ea typeface="Calibri" panose="020F0502020204030204" pitchFamily="34" charset="0"/>
                <a:cs typeface="Times New Roman" panose="02020603050405020304" pitchFamily="18" charset="0"/>
              </a:rPr>
              <a:t>$13.333  +34%</a:t>
            </a:r>
          </a:p>
          <a:p>
            <a:pPr marR="0" lvl="0">
              <a:lnSpc>
                <a:spcPct val="107000"/>
              </a:lnSpc>
              <a:spcBef>
                <a:spcPts val="0"/>
              </a:spcBef>
              <a:spcAft>
                <a:spcPts val="1200"/>
              </a:spcAft>
            </a:pPr>
            <a:endPar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AutoShape 8">
            <a:extLst>
              <a:ext uri="{FF2B5EF4-FFF2-40B4-BE49-F238E27FC236}">
                <a16:creationId xmlns:a16="http://schemas.microsoft.com/office/drawing/2014/main" id="{341D2373-3BDF-1DA0-9E6D-69D63755E289}"/>
              </a:ext>
            </a:extLst>
          </p:cNvPr>
          <p:cNvSpPr/>
          <p:nvPr/>
        </p:nvSpPr>
        <p:spPr>
          <a:xfrm flipV="1">
            <a:off x="1020445" y="6114949"/>
            <a:ext cx="16230600" cy="19050"/>
          </a:xfrm>
          <a:prstGeom prst="line">
            <a:avLst/>
          </a:prstGeom>
          <a:ln w="38100" cap="flat">
            <a:solidFill>
              <a:srgbClr val="376BB3"/>
            </a:solidFill>
            <a:prstDash val="solid"/>
            <a:headEnd type="none" w="sm" len="sm"/>
            <a:tailEnd type="none" w="sm" len="sm"/>
          </a:ln>
        </p:spPr>
        <p:txBody>
          <a:bodyPr/>
          <a:lstStyle/>
          <a:p>
            <a:endParaRPr lang="en-US"/>
          </a:p>
        </p:txBody>
      </p:sp>
      <p:sp>
        <p:nvSpPr>
          <p:cNvPr id="7" name="TextBox 6">
            <a:extLst>
              <a:ext uri="{FF2B5EF4-FFF2-40B4-BE49-F238E27FC236}">
                <a16:creationId xmlns:a16="http://schemas.microsoft.com/office/drawing/2014/main" id="{3021D604-5332-6075-4668-5904C62F6A6A}"/>
              </a:ext>
            </a:extLst>
          </p:cNvPr>
          <p:cNvSpPr txBox="1"/>
          <p:nvPr/>
        </p:nvSpPr>
        <p:spPr>
          <a:xfrm>
            <a:off x="8637026" y="8241758"/>
            <a:ext cx="8742218" cy="1200329"/>
          </a:xfrm>
          <a:prstGeom prst="rect">
            <a:avLst/>
          </a:prstGeom>
          <a:noFill/>
        </p:spPr>
        <p:txBody>
          <a:bodyPr wrap="square" rtlCol="0">
            <a:spAutoFit/>
          </a:bodyPr>
          <a:lstStyle/>
          <a:p>
            <a:pPr algn="ctr"/>
            <a:r>
              <a:rPr lang="en-US" sz="3600" b="1" i="0" u="none" strike="noStrike" baseline="0">
                <a:solidFill>
                  <a:schemeClr val="bg1">
                    <a:lumMod val="95000"/>
                  </a:schemeClr>
                </a:solidFill>
                <a:latin typeface="Franklin Gothic Medium" panose="020B0603020102020204" pitchFamily="34" charset="0"/>
              </a:rPr>
              <a:t>Annualized Healthcare Cost Per Eligible  $18,453</a:t>
            </a:r>
            <a:endParaRPr lang="en-US" sz="3600">
              <a:solidFill>
                <a:schemeClr val="bg1">
                  <a:lumMod val="95000"/>
                </a:schemeClr>
              </a:solidFill>
              <a:latin typeface="Franklin Gothic Medium" panose="020B0603020102020204" pitchFamily="34" charset="0"/>
            </a:endParaRPr>
          </a:p>
        </p:txBody>
      </p:sp>
      <p:sp>
        <p:nvSpPr>
          <p:cNvPr id="12" name="TextBox 11">
            <a:extLst>
              <a:ext uri="{FF2B5EF4-FFF2-40B4-BE49-F238E27FC236}">
                <a16:creationId xmlns:a16="http://schemas.microsoft.com/office/drawing/2014/main" id="{10C3B70C-4D07-7C1C-6D5B-58197AD2C1CD}"/>
              </a:ext>
            </a:extLst>
          </p:cNvPr>
          <p:cNvSpPr txBox="1"/>
          <p:nvPr/>
        </p:nvSpPr>
        <p:spPr>
          <a:xfrm>
            <a:off x="11130843" y="3573840"/>
            <a:ext cx="3754581" cy="1569660"/>
          </a:xfrm>
          <a:prstGeom prst="rect">
            <a:avLst/>
          </a:prstGeom>
          <a:noFill/>
        </p:spPr>
        <p:txBody>
          <a:bodyPr wrap="square" rtlCol="0">
            <a:spAutoFit/>
          </a:bodyPr>
          <a:lstStyle/>
          <a:p>
            <a:pPr algn="ctr"/>
            <a:r>
              <a:rPr lang="en-US" sz="3200">
                <a:solidFill>
                  <a:schemeClr val="bg1">
                    <a:lumMod val="95000"/>
                  </a:schemeClr>
                </a:solidFill>
                <a:latin typeface="Franklin Gothic Medium" panose="020B0603020102020204" pitchFamily="34" charset="0"/>
              </a:rPr>
              <a:t>Additional Hourly Contributions </a:t>
            </a:r>
          </a:p>
          <a:p>
            <a:pPr algn="ctr"/>
            <a:r>
              <a:rPr lang="en-US" sz="3200">
                <a:solidFill>
                  <a:schemeClr val="bg1">
                    <a:lumMod val="95000"/>
                  </a:schemeClr>
                </a:solidFill>
                <a:latin typeface="Franklin Gothic Medium" panose="020B0603020102020204" pitchFamily="34" charset="0"/>
              </a:rPr>
              <a:t>$3.07</a:t>
            </a:r>
          </a:p>
        </p:txBody>
      </p:sp>
    </p:spTree>
    <p:extLst>
      <p:ext uri="{BB962C8B-B14F-4D97-AF65-F5344CB8AC3E}">
        <p14:creationId xmlns:p14="http://schemas.microsoft.com/office/powerpoint/2010/main" val="35048713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grpSp>
        <p:nvGrpSpPr>
          <p:cNvPr id="2" name="Group 2"/>
          <p:cNvGrpSpPr/>
          <p:nvPr/>
        </p:nvGrpSpPr>
        <p:grpSpPr>
          <a:xfrm>
            <a:off x="6984438" y="325514"/>
            <a:ext cx="4335633" cy="1151804"/>
            <a:chOff x="0" y="0"/>
            <a:chExt cx="2885517" cy="776001"/>
          </a:xfrm>
        </p:grpSpPr>
        <p:sp>
          <p:nvSpPr>
            <p:cNvPr id="3" name="Freeform 3"/>
            <p:cNvSpPr/>
            <p:nvPr/>
          </p:nvSpPr>
          <p:spPr>
            <a:xfrm>
              <a:off x="0" y="0"/>
              <a:ext cx="2885517" cy="776001"/>
            </a:xfrm>
            <a:custGeom>
              <a:avLst/>
              <a:gdLst/>
              <a:ahLst/>
              <a:cxnLst/>
              <a:rect l="l" t="t" r="r" b="b"/>
              <a:pathLst>
                <a:path w="2885517" h="776001">
                  <a:moveTo>
                    <a:pt x="73952" y="0"/>
                  </a:moveTo>
                  <a:lnTo>
                    <a:pt x="2811565" y="0"/>
                  </a:lnTo>
                  <a:cubicBezTo>
                    <a:pt x="2852407" y="0"/>
                    <a:pt x="2885517" y="33109"/>
                    <a:pt x="2885517" y="73952"/>
                  </a:cubicBezTo>
                  <a:lnTo>
                    <a:pt x="2885517" y="702048"/>
                  </a:lnTo>
                  <a:cubicBezTo>
                    <a:pt x="2885517" y="742891"/>
                    <a:pt x="2852407" y="776001"/>
                    <a:pt x="2811565" y="776001"/>
                  </a:cubicBezTo>
                  <a:lnTo>
                    <a:pt x="73952" y="776001"/>
                  </a:lnTo>
                  <a:cubicBezTo>
                    <a:pt x="33109" y="776001"/>
                    <a:pt x="0" y="742891"/>
                    <a:pt x="0" y="702048"/>
                  </a:cubicBezTo>
                  <a:lnTo>
                    <a:pt x="0" y="73952"/>
                  </a:lnTo>
                  <a:cubicBezTo>
                    <a:pt x="0" y="33109"/>
                    <a:pt x="33109" y="0"/>
                    <a:pt x="73952" y="0"/>
                  </a:cubicBezTo>
                  <a:close/>
                </a:path>
              </a:pathLst>
            </a:custGeom>
            <a:solidFill>
              <a:srgbClr val="FFFFFF"/>
            </a:solidFill>
          </p:spPr>
          <p:txBody>
            <a:bodyPr/>
            <a:lstStyle/>
            <a:p>
              <a:endParaRPr lang="en-US"/>
            </a:p>
          </p:txBody>
        </p:sp>
        <p:sp>
          <p:nvSpPr>
            <p:cNvPr id="4" name="TextBox 4"/>
            <p:cNvSpPr txBox="1"/>
            <p:nvPr/>
          </p:nvSpPr>
          <p:spPr>
            <a:xfrm>
              <a:off x="0" y="-38100"/>
              <a:ext cx="2885517" cy="814101"/>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7096955" y="332168"/>
            <a:ext cx="4094089" cy="1154675"/>
          </a:xfrm>
          <a:custGeom>
            <a:avLst/>
            <a:gdLst/>
            <a:ahLst/>
            <a:cxnLst/>
            <a:rect l="l" t="t" r="r" b="b"/>
            <a:pathLst>
              <a:path w="4626602" h="1435842">
                <a:moveTo>
                  <a:pt x="0" y="0"/>
                </a:moveTo>
                <a:lnTo>
                  <a:pt x="4626602" y="0"/>
                </a:lnTo>
                <a:lnTo>
                  <a:pt x="4626602" y="1435841"/>
                </a:lnTo>
                <a:lnTo>
                  <a:pt x="0" y="1435841"/>
                </a:lnTo>
                <a:lnTo>
                  <a:pt x="0" y="0"/>
                </a:lnTo>
                <a:close/>
              </a:path>
            </a:pathLst>
          </a:custGeom>
          <a:blipFill>
            <a:blip r:embed="rId3"/>
            <a:stretch>
              <a:fillRect/>
            </a:stretch>
          </a:blipFill>
        </p:spPr>
        <p:txBody>
          <a:bodyPr/>
          <a:lstStyle/>
          <a:p>
            <a:endParaRPr lang="en-US"/>
          </a:p>
        </p:txBody>
      </p:sp>
      <p:sp>
        <p:nvSpPr>
          <p:cNvPr id="6" name="TextBox 6"/>
          <p:cNvSpPr txBox="1"/>
          <p:nvPr/>
        </p:nvSpPr>
        <p:spPr>
          <a:xfrm>
            <a:off x="5414106" y="1575014"/>
            <a:ext cx="7476296" cy="814454"/>
          </a:xfrm>
          <a:prstGeom prst="rect">
            <a:avLst/>
          </a:prstGeom>
        </p:spPr>
        <p:txBody>
          <a:bodyPr lIns="0" tIns="0" rIns="0" bIns="0" rtlCol="0" anchor="t">
            <a:spAutoFit/>
          </a:bodyPr>
          <a:lstStyle/>
          <a:p>
            <a:pPr algn="ctr">
              <a:lnSpc>
                <a:spcPts val="6859"/>
              </a:lnSpc>
            </a:pPr>
            <a:r>
              <a:rPr lang="en-US" sz="4899">
                <a:solidFill>
                  <a:srgbClr val="F9A61D"/>
                </a:solidFill>
                <a:latin typeface="Gotham Bold"/>
              </a:rPr>
              <a:t>MPI PENSION</a:t>
            </a:r>
          </a:p>
        </p:txBody>
      </p:sp>
      <p:sp>
        <p:nvSpPr>
          <p:cNvPr id="7" name="TextBox 7"/>
          <p:cNvSpPr txBox="1"/>
          <p:nvPr/>
        </p:nvSpPr>
        <p:spPr>
          <a:xfrm>
            <a:off x="1020445" y="1829587"/>
            <a:ext cx="16620344" cy="10111358"/>
          </a:xfrm>
          <a:prstGeom prst="rect">
            <a:avLst/>
          </a:prstGeom>
        </p:spPr>
        <p:txBody>
          <a:bodyPr wrap="square" lIns="0" tIns="0" rIns="0" bIns="0" rtlCol="0" anchor="t">
            <a:spAutoFit/>
          </a:bodyPr>
          <a:lstStyle/>
          <a:p>
            <a:pPr>
              <a:lnSpc>
                <a:spcPct val="150000"/>
              </a:lnSpc>
            </a:pPr>
            <a:endParaRPr lang="en-US" sz="3200" dirty="0">
              <a:solidFill>
                <a:schemeClr val="bg1"/>
              </a:solidFill>
              <a:latin typeface="Franklin Gothic Medium" panose="020B0603020102020204" pitchFamily="34" charset="0"/>
            </a:endParaRPr>
          </a:p>
          <a:p>
            <a:pPr marL="571500" indent="-571500">
              <a:lnSpc>
                <a:spcPct val="150000"/>
              </a:lnSpc>
              <a:buFont typeface="Arial" panose="020B0604020202020204" pitchFamily="34" charset="0"/>
              <a:buChar char="•"/>
            </a:pPr>
            <a:r>
              <a:rPr lang="en-US" sz="3200" dirty="0">
                <a:solidFill>
                  <a:srgbClr val="FFFFFF"/>
                </a:solidFill>
                <a:latin typeface="Franklin Gothic Medium" panose="020B0603020102020204" pitchFamily="34" charset="0"/>
              </a:rPr>
              <a:t>10% Pension benefit increased to 15% for those that retired after </a:t>
            </a:r>
          </a:p>
          <a:p>
            <a:pPr>
              <a:lnSpc>
                <a:spcPct val="150000"/>
              </a:lnSpc>
            </a:pPr>
            <a:r>
              <a:rPr lang="en-US" sz="3200" dirty="0">
                <a:solidFill>
                  <a:srgbClr val="FFFFFF"/>
                </a:solidFill>
                <a:latin typeface="Franklin Gothic Medium" panose="020B0603020102020204" pitchFamily="34" charset="0"/>
              </a:rPr>
              <a:t>     January 1, 2024. </a:t>
            </a:r>
          </a:p>
          <a:p>
            <a:pPr>
              <a:lnSpc>
                <a:spcPct val="150000"/>
              </a:lnSpc>
            </a:pPr>
            <a:endParaRPr lang="en-US" sz="3200" dirty="0">
              <a:latin typeface="Franklin Gothic Medium" panose="020B0603020102020204" pitchFamily="34" charset="0"/>
            </a:endParaRPr>
          </a:p>
          <a:p>
            <a:pPr marL="571500" indent="-571500">
              <a:lnSpc>
                <a:spcPct val="150000"/>
              </a:lnSpc>
              <a:buFont typeface="Arial" panose="020B0604020202020204" pitchFamily="34" charset="0"/>
              <a:buChar char="•"/>
            </a:pPr>
            <a:r>
              <a:rPr lang="en-US" sz="3200" dirty="0">
                <a:solidFill>
                  <a:srgbClr val="FFFFFF"/>
                </a:solidFill>
                <a:latin typeface="Franklin Gothic Medium" panose="020B0603020102020204" pitchFamily="34" charset="0"/>
              </a:rPr>
              <a:t>13</a:t>
            </a:r>
            <a:r>
              <a:rPr lang="en-US" sz="3200" baseline="30000" dirty="0">
                <a:solidFill>
                  <a:srgbClr val="FFFFFF"/>
                </a:solidFill>
                <a:latin typeface="Franklin Gothic Medium" panose="020B0603020102020204" pitchFamily="34" charset="0"/>
              </a:rPr>
              <a:t>th</a:t>
            </a:r>
            <a:r>
              <a:rPr lang="en-US" sz="3200" dirty="0">
                <a:solidFill>
                  <a:srgbClr val="FFFFFF"/>
                </a:solidFill>
                <a:latin typeface="Franklin Gothic Medium" panose="020B0603020102020204" pitchFamily="34" charset="0"/>
              </a:rPr>
              <a:t> &amp; 14</a:t>
            </a:r>
            <a:r>
              <a:rPr lang="en-US" sz="3200" baseline="30000" dirty="0">
                <a:solidFill>
                  <a:srgbClr val="FFFFFF"/>
                </a:solidFill>
                <a:latin typeface="Franklin Gothic Medium" panose="020B0603020102020204" pitchFamily="34" charset="0"/>
              </a:rPr>
              <a:t>th</a:t>
            </a:r>
            <a:r>
              <a:rPr lang="en-US" sz="3200" dirty="0">
                <a:solidFill>
                  <a:srgbClr val="FFFFFF"/>
                </a:solidFill>
                <a:latin typeface="Franklin Gothic Medium" panose="020B0603020102020204" pitchFamily="34" charset="0"/>
              </a:rPr>
              <a:t> checks for those that retired prior to Aug 1, 2009</a:t>
            </a:r>
          </a:p>
          <a:p>
            <a:pPr>
              <a:lnSpc>
                <a:spcPct val="150000"/>
              </a:lnSpc>
            </a:pPr>
            <a:endParaRPr lang="en-US" sz="3200" dirty="0">
              <a:solidFill>
                <a:srgbClr val="FFFFFF"/>
              </a:solidFill>
              <a:latin typeface="Gotham Bold"/>
            </a:endParaRPr>
          </a:p>
          <a:p>
            <a:pPr marL="571500" indent="-571500">
              <a:lnSpc>
                <a:spcPct val="150000"/>
              </a:lnSpc>
              <a:buFont typeface="Arial" panose="020B0604020202020204" pitchFamily="34" charset="0"/>
              <a:buChar char="•"/>
            </a:pPr>
            <a:r>
              <a:rPr lang="en-US" sz="3200" dirty="0">
                <a:solidFill>
                  <a:schemeClr val="bg1"/>
                </a:solidFill>
                <a:effectLst/>
                <a:latin typeface="Franklin Gothic Medium" panose="020B0603020102020204" pitchFamily="34" charset="0"/>
                <a:ea typeface="Calibri" panose="020F0502020204030204" pitchFamily="34" charset="0"/>
              </a:rPr>
              <a:t>An </a:t>
            </a:r>
            <a:r>
              <a:rPr lang="en-US" sz="3200" dirty="0">
                <a:solidFill>
                  <a:srgbClr val="FFFF00"/>
                </a:solidFill>
                <a:effectLst/>
                <a:latin typeface="Franklin Gothic Medium" panose="020B0603020102020204" pitchFamily="34" charset="0"/>
                <a:ea typeface="Calibri" panose="020F0502020204030204" pitchFamily="34" charset="0"/>
              </a:rPr>
              <a:t>additional one-time only </a:t>
            </a:r>
            <a:r>
              <a:rPr lang="en-US" sz="3200" dirty="0">
                <a:solidFill>
                  <a:schemeClr val="bg1"/>
                </a:solidFill>
                <a:effectLst/>
                <a:latin typeface="Franklin Gothic Medium" panose="020B0603020102020204" pitchFamily="34" charset="0"/>
                <a:ea typeface="Calibri" panose="020F0502020204030204" pitchFamily="34" charset="0"/>
              </a:rPr>
              <a:t>pension check shall be issued to those who retire prior to January 1, 2025. Paid on November 1, 2025.  </a:t>
            </a:r>
          </a:p>
          <a:p>
            <a:pPr>
              <a:lnSpc>
                <a:spcPct val="150000"/>
              </a:lnSpc>
            </a:pPr>
            <a:endParaRPr lang="en-US" sz="3200" dirty="0">
              <a:solidFill>
                <a:schemeClr val="bg1"/>
              </a:solidFill>
              <a:effectLst/>
              <a:latin typeface="Franklin Gothic Medium" panose="020B0603020102020204" pitchFamily="34" charset="0"/>
              <a:ea typeface="Calibri" panose="020F0502020204030204" pitchFamily="34" charset="0"/>
            </a:endParaRPr>
          </a:p>
          <a:p>
            <a:pPr marL="571500" indent="-571500">
              <a:lnSpc>
                <a:spcPct val="150000"/>
              </a:lnSpc>
              <a:buFont typeface="Arial" panose="020B0604020202020204" pitchFamily="34" charset="0"/>
              <a:buChar char="•"/>
            </a:pPr>
            <a:r>
              <a:rPr lang="en-US" sz="3200" dirty="0">
                <a:solidFill>
                  <a:schemeClr val="bg1"/>
                </a:solidFill>
                <a:effectLst/>
                <a:latin typeface="Franklin Gothic Medium" panose="020B0603020102020204" pitchFamily="34" charset="0"/>
                <a:ea typeface="Calibri" panose="020F0502020204030204" pitchFamily="34" charset="0"/>
              </a:rPr>
              <a:t>The parties will recommend that the Trustees of the MPI create a</a:t>
            </a:r>
            <a:r>
              <a:rPr lang="en-US" sz="3200" dirty="0">
                <a:solidFill>
                  <a:srgbClr val="FFFF00"/>
                </a:solidFill>
                <a:effectLst/>
                <a:latin typeface="Franklin Gothic Medium" panose="020B0603020102020204" pitchFamily="34" charset="0"/>
                <a:ea typeface="Calibri" panose="020F0502020204030204" pitchFamily="34" charset="0"/>
              </a:rPr>
              <a:t> 401(k)-plan </a:t>
            </a:r>
            <a:r>
              <a:rPr lang="en-US" sz="3200" dirty="0">
                <a:solidFill>
                  <a:schemeClr val="bg1"/>
                </a:solidFill>
                <a:effectLst/>
                <a:latin typeface="Franklin Gothic Medium" panose="020B0603020102020204" pitchFamily="34" charset="0"/>
                <a:ea typeface="Calibri" panose="020F0502020204030204" pitchFamily="34" charset="0"/>
              </a:rPr>
              <a:t>funded from voluntary contributions by employees.</a:t>
            </a:r>
            <a:endParaRPr lang="en-US" sz="3600" dirty="0">
              <a:solidFill>
                <a:schemeClr val="bg1"/>
              </a:solidFill>
              <a:effectLst/>
              <a:latin typeface="Franklin Gothic Medium" panose="020B0603020102020204" pitchFamily="34" charset="0"/>
              <a:ea typeface="Calibri" panose="020F0502020204030204" pitchFamily="34" charset="0"/>
            </a:endParaRPr>
          </a:p>
          <a:p>
            <a:pPr marL="571500" indent="-571500">
              <a:lnSpc>
                <a:spcPts val="5319"/>
              </a:lnSpc>
              <a:buFont typeface="Arial" panose="020B0604020202020204" pitchFamily="34" charset="0"/>
              <a:buChar char="•"/>
            </a:pPr>
            <a:endParaRPr lang="en-US" sz="3600" dirty="0">
              <a:solidFill>
                <a:schemeClr val="bg1"/>
              </a:solidFill>
              <a:effectLst/>
              <a:latin typeface="Franklin Gothic Medium" panose="020B0603020102020204" pitchFamily="34" charset="0"/>
              <a:ea typeface="Calibri" panose="020F0502020204030204" pitchFamily="34" charset="0"/>
            </a:endParaRPr>
          </a:p>
          <a:p>
            <a:pPr marL="571500" indent="-571500">
              <a:lnSpc>
                <a:spcPts val="5319"/>
              </a:lnSpc>
              <a:buFont typeface="Arial" panose="020B0604020202020204" pitchFamily="34" charset="0"/>
              <a:buChar char="•"/>
            </a:pPr>
            <a:endParaRPr lang="en-US" sz="3600" dirty="0">
              <a:solidFill>
                <a:schemeClr val="bg1"/>
              </a:solidFill>
              <a:effectLst/>
              <a:latin typeface="Franklin Gothic Medium" panose="020B0603020102020204" pitchFamily="34" charset="0"/>
              <a:ea typeface="Calibri" panose="020F0502020204030204" pitchFamily="34" charset="0"/>
            </a:endParaRPr>
          </a:p>
          <a:p>
            <a:pPr marL="571500" indent="-571500">
              <a:lnSpc>
                <a:spcPts val="5319"/>
              </a:lnSpc>
              <a:buFont typeface="Arial" panose="020B0604020202020204" pitchFamily="34" charset="0"/>
              <a:buChar char="•"/>
            </a:pPr>
            <a:endParaRPr lang="en-US" sz="3799" dirty="0">
              <a:solidFill>
                <a:srgbClr val="FFFFFF"/>
              </a:solidFill>
              <a:latin typeface="Gotham Bold"/>
            </a:endParaRPr>
          </a:p>
        </p:txBody>
      </p:sp>
      <p:sp>
        <p:nvSpPr>
          <p:cNvPr id="8" name="AutoShape 8"/>
          <p:cNvSpPr/>
          <p:nvPr/>
        </p:nvSpPr>
        <p:spPr>
          <a:xfrm flipV="1">
            <a:off x="1036955" y="2563282"/>
            <a:ext cx="16230600" cy="19050"/>
          </a:xfrm>
          <a:prstGeom prst="line">
            <a:avLst/>
          </a:prstGeom>
          <a:ln w="38100" cap="flat">
            <a:solidFill>
              <a:srgbClr val="376BB3"/>
            </a:solidFill>
            <a:prstDash val="solid"/>
            <a:headEnd type="none" w="sm" len="sm"/>
            <a:tailEnd type="none" w="sm" len="sm"/>
          </a:ln>
        </p:spPr>
        <p:txBody>
          <a:bodyPr/>
          <a:lstStyle/>
          <a:p>
            <a:endParaRPr lang="en-US"/>
          </a:p>
        </p:txBody>
      </p:sp>
      <p:sp>
        <p:nvSpPr>
          <p:cNvPr id="9" name="Octagon 8">
            <a:extLst>
              <a:ext uri="{FF2B5EF4-FFF2-40B4-BE49-F238E27FC236}">
                <a16:creationId xmlns:a16="http://schemas.microsoft.com/office/drawing/2014/main" id="{61C914CE-831F-4DB8-1E25-B6AEB9EBCA47}"/>
              </a:ext>
            </a:extLst>
          </p:cNvPr>
          <p:cNvSpPr/>
          <p:nvPr/>
        </p:nvSpPr>
        <p:spPr>
          <a:xfrm>
            <a:off x="15842780" y="230875"/>
            <a:ext cx="2158583" cy="2185860"/>
          </a:xfrm>
          <a:prstGeom prst="octagon">
            <a:avLst/>
          </a:prstGeom>
          <a:solidFill>
            <a:srgbClr val="00B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439A739-A069-12DF-28E8-A4D884CF7EC1}"/>
              </a:ext>
            </a:extLst>
          </p:cNvPr>
          <p:cNvSpPr txBox="1"/>
          <p:nvPr/>
        </p:nvSpPr>
        <p:spPr>
          <a:xfrm>
            <a:off x="15566778" y="538975"/>
            <a:ext cx="2710586" cy="1569660"/>
          </a:xfrm>
          <a:prstGeom prst="rect">
            <a:avLst/>
          </a:prstGeom>
          <a:noFill/>
        </p:spPr>
        <p:txBody>
          <a:bodyPr wrap="square" rtlCol="0">
            <a:spAutoFit/>
          </a:bodyPr>
          <a:lstStyle/>
          <a:p>
            <a:pPr algn="ctr"/>
            <a:r>
              <a:rPr lang="en-US" sz="2400" b="1">
                <a:solidFill>
                  <a:schemeClr val="bg1"/>
                </a:solidFill>
              </a:rPr>
              <a:t>GREEN ZONE</a:t>
            </a:r>
          </a:p>
          <a:p>
            <a:pPr algn="ctr"/>
            <a:r>
              <a:rPr lang="en-US" sz="2400" b="1">
                <a:solidFill>
                  <a:schemeClr val="bg1"/>
                </a:solidFill>
              </a:rPr>
              <a:t>= </a:t>
            </a:r>
          </a:p>
          <a:p>
            <a:pPr algn="ctr"/>
            <a:r>
              <a:rPr lang="en-US" sz="2400" b="1">
                <a:solidFill>
                  <a:schemeClr val="bg1"/>
                </a:solidFill>
              </a:rPr>
              <a:t>8 MONTHS </a:t>
            </a:r>
          </a:p>
          <a:p>
            <a:pPr algn="ctr"/>
            <a:r>
              <a:rPr lang="en-US" sz="2400" b="1">
                <a:solidFill>
                  <a:schemeClr val="bg1"/>
                </a:solidFill>
              </a:rPr>
              <a:t>RESERVES</a:t>
            </a:r>
          </a:p>
        </p:txBody>
      </p:sp>
    </p:spTree>
    <p:extLst>
      <p:ext uri="{BB962C8B-B14F-4D97-AF65-F5344CB8AC3E}">
        <p14:creationId xmlns:p14="http://schemas.microsoft.com/office/powerpoint/2010/main" val="27813575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168</TotalTime>
  <Words>2882</Words>
  <Application>Microsoft Office PowerPoint</Application>
  <PresentationFormat>Custom</PresentationFormat>
  <Paragraphs>318</Paragraphs>
  <Slides>38</Slides>
  <Notes>24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38</vt:i4>
      </vt:variant>
    </vt:vector>
  </HeadingPairs>
  <TitlesOfParts>
    <vt:vector size="49" baseType="lpstr">
      <vt:lpstr>SymbolMT</vt:lpstr>
      <vt:lpstr>Aptos</vt:lpstr>
      <vt:lpstr>Gotham Bold</vt:lpstr>
      <vt:lpstr>Wingdings</vt:lpstr>
      <vt:lpstr>Times New Roman</vt:lpstr>
      <vt:lpstr>TimesNewRomanPSMT</vt:lpstr>
      <vt:lpstr>Franklin Gothic Heavy</vt:lpstr>
      <vt:lpstr>Franklin Gothic Medium</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ADDITIONAL HOLIDAY</vt:lpstr>
      <vt:lpstr>TRIPLE TIME </vt:lpstr>
      <vt:lpstr>ON-CALL – 7TH DAY/HOLIDAY</vt:lpstr>
      <vt:lpstr>COURTESY HOUSING IMPROMENTS AKA Rooms &amp; Rides</vt:lpstr>
      <vt:lpstr>PowerPoint Presentation</vt:lpstr>
      <vt:lpstr>PAID SICK LEAVE</vt:lpstr>
      <vt:lpstr>PowerPoint Presentation</vt:lpstr>
      <vt:lpstr>SEVERANCE PAY</vt:lpstr>
      <vt:lpstr>REST PERIOD VIOLATION</vt:lpstr>
      <vt:lpstr>PAYMENT FOR CSATF SAFETY PASS </vt:lpstr>
      <vt:lpstr>SUBCONTRACTING</vt:lpstr>
      <vt:lpstr>                                VIDEOTAPE AGREEMENT</vt:lpstr>
      <vt:lpstr>SIDELETTERS</vt:lpstr>
      <vt:lpstr>SIDELETTERS</vt:lpstr>
      <vt:lpstr>ARTIFICIAL INTELLIGENCE</vt:lpstr>
      <vt:lpstr>ARTIFICIAL INTELLIGENCE</vt:lpstr>
      <vt:lpstr>SAFETY PILOT PROGRAM </vt:lpstr>
      <vt:lpstr>PowerPoint Presentation</vt:lpstr>
      <vt:lpstr>PowerPoint Presentation</vt:lpstr>
      <vt:lpstr>PowerPoint Presentation</vt:lpstr>
      <vt:lpstr>PowerPoint Presentation</vt:lpstr>
      <vt:lpstr>PowerPoint Presentation</vt:lpstr>
      <vt:lpstr>PowerPoint Presentation</vt:lpstr>
      <vt:lpstr>CONTRACT RATIFICATION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Inter-Local Town Hall BA 2024</dc:title>
  <dc:creator>Bob Denne</dc:creator>
  <cp:lastModifiedBy>Robert Denne</cp:lastModifiedBy>
  <cp:revision>3</cp:revision>
  <dcterms:created xsi:type="dcterms:W3CDTF">2006-08-16T00:00:00Z</dcterms:created>
  <dcterms:modified xsi:type="dcterms:W3CDTF">2024-07-03T15:26:28Z</dcterms:modified>
  <dc:identifier>DAGIVfpLCEc</dc:identifier>
</cp:coreProperties>
</file>